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85" r:id="rId4"/>
    <p:sldId id="283" r:id="rId5"/>
    <p:sldId id="258" r:id="rId6"/>
    <p:sldId id="286" r:id="rId7"/>
    <p:sldId id="287" r:id="rId8"/>
    <p:sldId id="288" r:id="rId9"/>
    <p:sldId id="290" r:id="rId10"/>
    <p:sldId id="291" r:id="rId11"/>
    <p:sldId id="292" r:id="rId12"/>
    <p:sldId id="293" r:id="rId13"/>
    <p:sldId id="295" r:id="rId14"/>
    <p:sldId id="261" r:id="rId15"/>
    <p:sldId id="296" r:id="rId16"/>
    <p:sldId id="297" r:id="rId17"/>
    <p:sldId id="280" r:id="rId18"/>
    <p:sldId id="281" r:id="rId19"/>
    <p:sldId id="298" r:id="rId20"/>
    <p:sldId id="300" r:id="rId21"/>
    <p:sldId id="299"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sh Reddy" initials="RR" lastIdx="1" clrIdx="0">
    <p:extLst>
      <p:ext uri="{19B8F6BF-5375-455C-9EA6-DF929625EA0E}">
        <p15:presenceInfo xmlns:p15="http://schemas.microsoft.com/office/powerpoint/2012/main" userId="a95c645a2e1ec4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21" d="100"/>
          <a:sy n="121" d="100"/>
        </p:scale>
        <p:origin x="480"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31661F-2840-40D1-B620-C3DFA8F676C5}"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0C53FC2E-E461-415F-B46B-3EDA0E016DBC}">
      <dgm:prSet custT="1"/>
      <dgm:spPr>
        <a:solidFill>
          <a:schemeClr val="bg2">
            <a:lumMod val="60000"/>
            <a:lumOff val="40000"/>
          </a:schemeClr>
        </a:solidFill>
      </dgm:spPr>
      <dgm:t>
        <a:bodyPr/>
        <a:lstStyle/>
        <a:p>
          <a:r>
            <a:rPr lang="en-US" sz="1800" b="1" dirty="0">
              <a:solidFill>
                <a:srgbClr val="FFC000"/>
              </a:solidFill>
            </a:rPr>
            <a:t>Who</a:t>
          </a:r>
          <a:r>
            <a:rPr lang="en-US" sz="1800" b="1" dirty="0">
              <a:solidFill>
                <a:schemeClr val="tx1"/>
              </a:solidFill>
            </a:rPr>
            <a:t> – Vehicle Manufacturers, Traffic Safety Experts</a:t>
          </a:r>
        </a:p>
      </dgm:t>
    </dgm:pt>
    <dgm:pt modelId="{0000F765-E32F-4993-85F8-537F57CD72B1}" type="parTrans" cxnId="{665CAA69-7CF4-448F-B2E4-CAE1F6C25A7D}">
      <dgm:prSet/>
      <dgm:spPr/>
      <dgm:t>
        <a:bodyPr/>
        <a:lstStyle/>
        <a:p>
          <a:endParaRPr lang="en-US"/>
        </a:p>
      </dgm:t>
    </dgm:pt>
    <dgm:pt modelId="{6EF227E9-F835-4F68-8238-5B138F879A75}" type="sibTrans" cxnId="{665CAA69-7CF4-448F-B2E4-CAE1F6C25A7D}">
      <dgm:prSet/>
      <dgm:spPr/>
      <dgm:t>
        <a:bodyPr/>
        <a:lstStyle/>
        <a:p>
          <a:endParaRPr lang="en-US"/>
        </a:p>
      </dgm:t>
    </dgm:pt>
    <dgm:pt modelId="{12C3DDFD-5791-460E-B42E-3F8561854823}">
      <dgm:prSet custT="1"/>
      <dgm:spPr>
        <a:solidFill>
          <a:schemeClr val="bg2">
            <a:lumMod val="60000"/>
            <a:lumOff val="40000"/>
          </a:schemeClr>
        </a:solidFill>
      </dgm:spPr>
      <dgm:t>
        <a:bodyPr/>
        <a:lstStyle/>
        <a:p>
          <a:r>
            <a:rPr lang="en-US" sz="1400" b="1" dirty="0">
              <a:solidFill>
                <a:srgbClr val="FFC000"/>
              </a:solidFill>
            </a:rPr>
            <a:t>Why </a:t>
          </a:r>
          <a:r>
            <a:rPr lang="en-US" sz="1400" b="1" dirty="0"/>
            <a:t>– Variations in safety features , Quality of design , performance factors that affect reliability, driver protection , vehicles manufacture have impact on the accident rates. Lack of Modern Safety technologies from the models having lower safety ratings increases the frequency of accidents    </a:t>
          </a:r>
        </a:p>
      </dgm:t>
    </dgm:pt>
    <dgm:pt modelId="{ED54D3A9-D777-4176-A52C-730E7B67EDA2}" type="parTrans" cxnId="{77676123-5A04-4770-A18B-5028CFE53E10}">
      <dgm:prSet/>
      <dgm:spPr/>
      <dgm:t>
        <a:bodyPr/>
        <a:lstStyle/>
        <a:p>
          <a:endParaRPr lang="en-US"/>
        </a:p>
      </dgm:t>
    </dgm:pt>
    <dgm:pt modelId="{62112B18-D942-4D7F-A169-24112678FA4F}" type="sibTrans" cxnId="{77676123-5A04-4770-A18B-5028CFE53E10}">
      <dgm:prSet/>
      <dgm:spPr/>
      <dgm:t>
        <a:bodyPr/>
        <a:lstStyle/>
        <a:p>
          <a:endParaRPr lang="en-US"/>
        </a:p>
      </dgm:t>
    </dgm:pt>
    <dgm:pt modelId="{3CDC51FB-F55E-489F-B523-136729FBDE03}">
      <dgm:prSet/>
      <dgm:spPr>
        <a:solidFill>
          <a:schemeClr val="bg2">
            <a:lumMod val="60000"/>
            <a:lumOff val="40000"/>
          </a:schemeClr>
        </a:solidFill>
      </dgm:spPr>
      <dgm:t>
        <a:bodyPr/>
        <a:lstStyle/>
        <a:p>
          <a:r>
            <a:rPr lang="en-US" b="1" dirty="0">
              <a:solidFill>
                <a:srgbClr val="FFC000"/>
              </a:solidFill>
            </a:rPr>
            <a:t>Purpose</a:t>
          </a:r>
          <a:r>
            <a:rPr lang="en-US" b="1" dirty="0"/>
            <a:t> – Improve public safety by spotting patterns in vehicular incidents and concentrating on relationships between the attributes of vehicles (model, make, year, and safety ratings) and the frequency of accidents. This helps to uncover vehicle model and manufacture/accidental trends that influence better car safety rules, enlighten customers when making choices, and push manufacturers to prioritize vehicles security precautions that can save lives .</a:t>
          </a:r>
        </a:p>
      </dgm:t>
    </dgm:pt>
    <dgm:pt modelId="{0AEACDBC-6FCB-409E-85AC-D66009F61701}" type="parTrans" cxnId="{2305208B-B329-4A93-9221-9EBC87A54247}">
      <dgm:prSet/>
      <dgm:spPr/>
      <dgm:t>
        <a:bodyPr/>
        <a:lstStyle/>
        <a:p>
          <a:endParaRPr lang="en-US"/>
        </a:p>
      </dgm:t>
    </dgm:pt>
    <dgm:pt modelId="{7FCDF014-DC39-415D-95A8-06C21E3868A6}" type="sibTrans" cxnId="{2305208B-B329-4A93-9221-9EBC87A54247}">
      <dgm:prSet/>
      <dgm:spPr/>
      <dgm:t>
        <a:bodyPr/>
        <a:lstStyle/>
        <a:p>
          <a:endParaRPr lang="en-US"/>
        </a:p>
      </dgm:t>
    </dgm:pt>
    <dgm:pt modelId="{E6B487E4-A972-EF47-8E25-1D7EC66E3C49}" type="pres">
      <dgm:prSet presAssocID="{9231661F-2840-40D1-B620-C3DFA8F676C5}" presName="outerComposite" presStyleCnt="0">
        <dgm:presLayoutVars>
          <dgm:chMax val="5"/>
          <dgm:dir/>
          <dgm:resizeHandles val="exact"/>
        </dgm:presLayoutVars>
      </dgm:prSet>
      <dgm:spPr/>
    </dgm:pt>
    <dgm:pt modelId="{B47503ED-F850-314D-92ED-23D7CC220A4C}" type="pres">
      <dgm:prSet presAssocID="{9231661F-2840-40D1-B620-C3DFA8F676C5}" presName="dummyMaxCanvas" presStyleCnt="0">
        <dgm:presLayoutVars/>
      </dgm:prSet>
      <dgm:spPr/>
    </dgm:pt>
    <dgm:pt modelId="{FFC8B7CB-8A17-9447-BB1F-493BECCB1900}" type="pres">
      <dgm:prSet presAssocID="{9231661F-2840-40D1-B620-C3DFA8F676C5}" presName="ThreeNodes_1" presStyleLbl="node1" presStyleIdx="0" presStyleCnt="3" custScaleY="67766">
        <dgm:presLayoutVars>
          <dgm:bulletEnabled val="1"/>
        </dgm:presLayoutVars>
      </dgm:prSet>
      <dgm:spPr/>
    </dgm:pt>
    <dgm:pt modelId="{23777F62-A745-C44D-A35C-7D5B55A549EE}" type="pres">
      <dgm:prSet presAssocID="{9231661F-2840-40D1-B620-C3DFA8F676C5}" presName="ThreeNodes_2" presStyleLbl="node1" presStyleIdx="1" presStyleCnt="3" custScaleY="89224" custLinFactNeighborX="105" custLinFactNeighborY="-10942">
        <dgm:presLayoutVars>
          <dgm:bulletEnabled val="1"/>
        </dgm:presLayoutVars>
      </dgm:prSet>
      <dgm:spPr/>
    </dgm:pt>
    <dgm:pt modelId="{D6082092-999D-5043-988C-DC9EE7CC651D}" type="pres">
      <dgm:prSet presAssocID="{9231661F-2840-40D1-B620-C3DFA8F676C5}" presName="ThreeNodes_3" presStyleLbl="node1" presStyleIdx="2" presStyleCnt="3" custScaleY="125006">
        <dgm:presLayoutVars>
          <dgm:bulletEnabled val="1"/>
        </dgm:presLayoutVars>
      </dgm:prSet>
      <dgm:spPr/>
    </dgm:pt>
    <dgm:pt modelId="{F8D0CF57-541F-E14F-A5B8-A2BC616D25E0}" type="pres">
      <dgm:prSet presAssocID="{9231661F-2840-40D1-B620-C3DFA8F676C5}" presName="ThreeConn_1-2" presStyleLbl="fgAccFollowNode1" presStyleIdx="0" presStyleCnt="2">
        <dgm:presLayoutVars>
          <dgm:bulletEnabled val="1"/>
        </dgm:presLayoutVars>
      </dgm:prSet>
      <dgm:spPr/>
    </dgm:pt>
    <dgm:pt modelId="{FDB1045C-3ED5-BB4C-BED8-A00A0C12C23F}" type="pres">
      <dgm:prSet presAssocID="{9231661F-2840-40D1-B620-C3DFA8F676C5}" presName="ThreeConn_2-3" presStyleLbl="fgAccFollowNode1" presStyleIdx="1" presStyleCnt="2">
        <dgm:presLayoutVars>
          <dgm:bulletEnabled val="1"/>
        </dgm:presLayoutVars>
      </dgm:prSet>
      <dgm:spPr/>
    </dgm:pt>
    <dgm:pt modelId="{AEC62847-61A3-3F4A-AF74-9FF0877465FA}" type="pres">
      <dgm:prSet presAssocID="{9231661F-2840-40D1-B620-C3DFA8F676C5}" presName="ThreeNodes_1_text" presStyleLbl="node1" presStyleIdx="2" presStyleCnt="3">
        <dgm:presLayoutVars>
          <dgm:bulletEnabled val="1"/>
        </dgm:presLayoutVars>
      </dgm:prSet>
      <dgm:spPr/>
    </dgm:pt>
    <dgm:pt modelId="{D33FD605-FA00-4A44-881C-2CA75568E079}" type="pres">
      <dgm:prSet presAssocID="{9231661F-2840-40D1-B620-C3DFA8F676C5}" presName="ThreeNodes_2_text" presStyleLbl="node1" presStyleIdx="2" presStyleCnt="3">
        <dgm:presLayoutVars>
          <dgm:bulletEnabled val="1"/>
        </dgm:presLayoutVars>
      </dgm:prSet>
      <dgm:spPr/>
    </dgm:pt>
    <dgm:pt modelId="{673A98D0-4284-3D42-A11E-977F05BDDDFC}" type="pres">
      <dgm:prSet presAssocID="{9231661F-2840-40D1-B620-C3DFA8F676C5}" presName="ThreeNodes_3_text" presStyleLbl="node1" presStyleIdx="2" presStyleCnt="3">
        <dgm:presLayoutVars>
          <dgm:bulletEnabled val="1"/>
        </dgm:presLayoutVars>
      </dgm:prSet>
      <dgm:spPr/>
    </dgm:pt>
  </dgm:ptLst>
  <dgm:cxnLst>
    <dgm:cxn modelId="{F2E8BC09-E758-CB45-B755-2049D3144132}" type="presOf" srcId="{62112B18-D942-4D7F-A169-24112678FA4F}" destId="{FDB1045C-3ED5-BB4C-BED8-A00A0C12C23F}" srcOrd="0" destOrd="0" presId="urn:microsoft.com/office/officeart/2005/8/layout/vProcess5"/>
    <dgm:cxn modelId="{EFE7E21E-384C-2145-9092-3986BA8BCCFD}" type="presOf" srcId="{12C3DDFD-5791-460E-B42E-3F8561854823}" destId="{23777F62-A745-C44D-A35C-7D5B55A549EE}" srcOrd="0" destOrd="0" presId="urn:microsoft.com/office/officeart/2005/8/layout/vProcess5"/>
    <dgm:cxn modelId="{77676123-5A04-4770-A18B-5028CFE53E10}" srcId="{9231661F-2840-40D1-B620-C3DFA8F676C5}" destId="{12C3DDFD-5791-460E-B42E-3F8561854823}" srcOrd="1" destOrd="0" parTransId="{ED54D3A9-D777-4176-A52C-730E7B67EDA2}" sibTransId="{62112B18-D942-4D7F-A169-24112678FA4F}"/>
    <dgm:cxn modelId="{FC004B29-BF4E-D84A-880F-C7A6B0FDE0F9}" type="presOf" srcId="{3CDC51FB-F55E-489F-B523-136729FBDE03}" destId="{673A98D0-4284-3D42-A11E-977F05BDDDFC}" srcOrd="1" destOrd="0" presId="urn:microsoft.com/office/officeart/2005/8/layout/vProcess5"/>
    <dgm:cxn modelId="{D693872B-F4F1-DF4C-A001-91E6ADDFBD5A}" type="presOf" srcId="{6EF227E9-F835-4F68-8238-5B138F879A75}" destId="{F8D0CF57-541F-E14F-A5B8-A2BC616D25E0}" srcOrd="0" destOrd="0" presId="urn:microsoft.com/office/officeart/2005/8/layout/vProcess5"/>
    <dgm:cxn modelId="{CAD18B3E-7E36-0D4A-A2D9-D3B19F721AA0}" type="presOf" srcId="{12C3DDFD-5791-460E-B42E-3F8561854823}" destId="{D33FD605-FA00-4A44-881C-2CA75568E079}" srcOrd="1" destOrd="0" presId="urn:microsoft.com/office/officeart/2005/8/layout/vProcess5"/>
    <dgm:cxn modelId="{665CAA69-7CF4-448F-B2E4-CAE1F6C25A7D}" srcId="{9231661F-2840-40D1-B620-C3DFA8F676C5}" destId="{0C53FC2E-E461-415F-B46B-3EDA0E016DBC}" srcOrd="0" destOrd="0" parTransId="{0000F765-E32F-4993-85F8-537F57CD72B1}" sibTransId="{6EF227E9-F835-4F68-8238-5B138F879A75}"/>
    <dgm:cxn modelId="{CE05D272-099F-6449-BA83-108837A02E86}" type="presOf" srcId="{3CDC51FB-F55E-489F-B523-136729FBDE03}" destId="{D6082092-999D-5043-988C-DC9EE7CC651D}" srcOrd="0" destOrd="0" presId="urn:microsoft.com/office/officeart/2005/8/layout/vProcess5"/>
    <dgm:cxn modelId="{3DBE3F77-5169-5148-9135-EAED6617E644}" type="presOf" srcId="{0C53FC2E-E461-415F-B46B-3EDA0E016DBC}" destId="{FFC8B7CB-8A17-9447-BB1F-493BECCB1900}" srcOrd="0" destOrd="0" presId="urn:microsoft.com/office/officeart/2005/8/layout/vProcess5"/>
    <dgm:cxn modelId="{2305208B-B329-4A93-9221-9EBC87A54247}" srcId="{9231661F-2840-40D1-B620-C3DFA8F676C5}" destId="{3CDC51FB-F55E-489F-B523-136729FBDE03}" srcOrd="2" destOrd="0" parTransId="{0AEACDBC-6FCB-409E-85AC-D66009F61701}" sibTransId="{7FCDF014-DC39-415D-95A8-06C21E3868A6}"/>
    <dgm:cxn modelId="{1028ADD1-90AE-7F47-A506-D6420616E1F4}" type="presOf" srcId="{0C53FC2E-E461-415F-B46B-3EDA0E016DBC}" destId="{AEC62847-61A3-3F4A-AF74-9FF0877465FA}" srcOrd="1" destOrd="0" presId="urn:microsoft.com/office/officeart/2005/8/layout/vProcess5"/>
    <dgm:cxn modelId="{7A0599E6-B254-3540-A0EE-DEB75D0C5701}" type="presOf" srcId="{9231661F-2840-40D1-B620-C3DFA8F676C5}" destId="{E6B487E4-A972-EF47-8E25-1D7EC66E3C49}" srcOrd="0" destOrd="0" presId="urn:microsoft.com/office/officeart/2005/8/layout/vProcess5"/>
    <dgm:cxn modelId="{22632DC4-1AF9-9C45-92D6-4C9D3548039B}" type="presParOf" srcId="{E6B487E4-A972-EF47-8E25-1D7EC66E3C49}" destId="{B47503ED-F850-314D-92ED-23D7CC220A4C}" srcOrd="0" destOrd="0" presId="urn:microsoft.com/office/officeart/2005/8/layout/vProcess5"/>
    <dgm:cxn modelId="{8608BCC5-9A35-5048-B787-1D85E6B6A485}" type="presParOf" srcId="{E6B487E4-A972-EF47-8E25-1D7EC66E3C49}" destId="{FFC8B7CB-8A17-9447-BB1F-493BECCB1900}" srcOrd="1" destOrd="0" presId="urn:microsoft.com/office/officeart/2005/8/layout/vProcess5"/>
    <dgm:cxn modelId="{C6B01FEE-FFE2-654D-BEB8-7346E38BC396}" type="presParOf" srcId="{E6B487E4-A972-EF47-8E25-1D7EC66E3C49}" destId="{23777F62-A745-C44D-A35C-7D5B55A549EE}" srcOrd="2" destOrd="0" presId="urn:microsoft.com/office/officeart/2005/8/layout/vProcess5"/>
    <dgm:cxn modelId="{DC443183-7AB9-8343-B2E0-AB837137B6EE}" type="presParOf" srcId="{E6B487E4-A972-EF47-8E25-1D7EC66E3C49}" destId="{D6082092-999D-5043-988C-DC9EE7CC651D}" srcOrd="3" destOrd="0" presId="urn:microsoft.com/office/officeart/2005/8/layout/vProcess5"/>
    <dgm:cxn modelId="{10BED433-8AF0-BA45-97E5-E944411B3931}" type="presParOf" srcId="{E6B487E4-A972-EF47-8E25-1D7EC66E3C49}" destId="{F8D0CF57-541F-E14F-A5B8-A2BC616D25E0}" srcOrd="4" destOrd="0" presId="urn:microsoft.com/office/officeart/2005/8/layout/vProcess5"/>
    <dgm:cxn modelId="{C276FEE4-9E75-9944-BD2C-D19C2F2FBDBA}" type="presParOf" srcId="{E6B487E4-A972-EF47-8E25-1D7EC66E3C49}" destId="{FDB1045C-3ED5-BB4C-BED8-A00A0C12C23F}" srcOrd="5" destOrd="0" presId="urn:microsoft.com/office/officeart/2005/8/layout/vProcess5"/>
    <dgm:cxn modelId="{28CA69D2-000B-2A48-96E2-BFCA87E727A2}" type="presParOf" srcId="{E6B487E4-A972-EF47-8E25-1D7EC66E3C49}" destId="{AEC62847-61A3-3F4A-AF74-9FF0877465FA}" srcOrd="6" destOrd="0" presId="urn:microsoft.com/office/officeart/2005/8/layout/vProcess5"/>
    <dgm:cxn modelId="{F39ABB9D-67BF-914D-B6EE-032C4DB5BD4C}" type="presParOf" srcId="{E6B487E4-A972-EF47-8E25-1D7EC66E3C49}" destId="{D33FD605-FA00-4A44-881C-2CA75568E079}" srcOrd="7" destOrd="0" presId="urn:microsoft.com/office/officeart/2005/8/layout/vProcess5"/>
    <dgm:cxn modelId="{3CA028DA-8E6A-414E-837D-577452501681}" type="presParOf" srcId="{E6B487E4-A972-EF47-8E25-1D7EC66E3C49}" destId="{673A98D0-4284-3D42-A11E-977F05BDDDFC}"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8B7CB-8A17-9447-BB1F-493BECCB1900}">
      <dsp:nvSpPr>
        <dsp:cNvPr id="0" name=""/>
        <dsp:cNvSpPr/>
      </dsp:nvSpPr>
      <dsp:spPr>
        <a:xfrm>
          <a:off x="0" y="115421"/>
          <a:ext cx="8733155" cy="792832"/>
        </a:xfrm>
        <a:prstGeom prst="roundRect">
          <a:avLst>
            <a:gd name="adj" fmla="val 10000"/>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rgbClr val="FFC000"/>
              </a:solidFill>
            </a:rPr>
            <a:t>Who</a:t>
          </a:r>
          <a:r>
            <a:rPr lang="en-US" sz="1800" b="1" kern="1200" dirty="0">
              <a:solidFill>
                <a:schemeClr val="tx1"/>
              </a:solidFill>
            </a:rPr>
            <a:t> – Vehicle Manufacturers, Traffic Safety Experts</a:t>
          </a:r>
        </a:p>
      </dsp:txBody>
      <dsp:txXfrm>
        <a:off x="23221" y="138642"/>
        <a:ext cx="7492773" cy="746390"/>
      </dsp:txXfrm>
    </dsp:sp>
    <dsp:sp modelId="{23777F62-A745-C44D-A35C-7D5B55A549EE}">
      <dsp:nvSpPr>
        <dsp:cNvPr id="0" name=""/>
        <dsp:cNvSpPr/>
      </dsp:nvSpPr>
      <dsp:spPr>
        <a:xfrm>
          <a:off x="779742" y="1226829"/>
          <a:ext cx="8733155" cy="1043881"/>
        </a:xfrm>
        <a:prstGeom prst="roundRect">
          <a:avLst>
            <a:gd name="adj" fmla="val 10000"/>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C000"/>
              </a:solidFill>
            </a:rPr>
            <a:t>Why </a:t>
          </a:r>
          <a:r>
            <a:rPr lang="en-US" sz="1400" b="1" kern="1200" dirty="0"/>
            <a:t>– Variations in safety features , Quality of design , performance factors that affect reliability, driver protection , vehicles manufacture have impact on the accident rates. Lack of Modern Safety technologies from the models having lower safety ratings increases the frequency of accidents    </a:t>
          </a:r>
        </a:p>
      </dsp:txBody>
      <dsp:txXfrm>
        <a:off x="810316" y="1257403"/>
        <a:ext cx="7140963" cy="982733"/>
      </dsp:txXfrm>
    </dsp:sp>
    <dsp:sp modelId="{D6082092-999D-5043-988C-DC9EE7CC651D}">
      <dsp:nvSpPr>
        <dsp:cNvPr id="0" name=""/>
        <dsp:cNvSpPr/>
      </dsp:nvSpPr>
      <dsp:spPr>
        <a:xfrm>
          <a:off x="1541144" y="2510477"/>
          <a:ext cx="8733155" cy="1462515"/>
        </a:xfrm>
        <a:prstGeom prst="roundRect">
          <a:avLst>
            <a:gd name="adj" fmla="val 10000"/>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C000"/>
              </a:solidFill>
            </a:rPr>
            <a:t>Purpose</a:t>
          </a:r>
          <a:r>
            <a:rPr lang="en-US" sz="1400" b="1" kern="1200" dirty="0"/>
            <a:t> – Improve public safety by spotting patterns in vehicular incidents and concentrating on relationships between the attributes of vehicles (model, make, year, and safety ratings) and the frequency of accidents. This helps to uncover vehicle model and manufacture/accidental trends that influence better car safety rules, enlighten customers when making choices, and push manufacturers to prioritize vehicles security precautions that can save lives .</a:t>
          </a:r>
        </a:p>
      </dsp:txBody>
      <dsp:txXfrm>
        <a:off x="1583980" y="2553313"/>
        <a:ext cx="7116439" cy="1376843"/>
      </dsp:txXfrm>
    </dsp:sp>
    <dsp:sp modelId="{F8D0CF57-541F-E14F-A5B8-A2BC616D25E0}">
      <dsp:nvSpPr>
        <dsp:cNvPr id="0" name=""/>
        <dsp:cNvSpPr/>
      </dsp:nvSpPr>
      <dsp:spPr>
        <a:xfrm>
          <a:off x="7972683" y="814076"/>
          <a:ext cx="760471" cy="760471"/>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143789" y="814076"/>
        <a:ext cx="418259" cy="572254"/>
      </dsp:txXfrm>
    </dsp:sp>
    <dsp:sp modelId="{FDB1045C-3ED5-BB4C-BED8-A00A0C12C23F}">
      <dsp:nvSpPr>
        <dsp:cNvPr id="0" name=""/>
        <dsp:cNvSpPr/>
      </dsp:nvSpPr>
      <dsp:spPr>
        <a:xfrm>
          <a:off x="8743256" y="2171225"/>
          <a:ext cx="760471" cy="760471"/>
        </a:xfrm>
        <a:prstGeom prst="downArrow">
          <a:avLst>
            <a:gd name="adj1" fmla="val 55000"/>
            <a:gd name="adj2" fmla="val 45000"/>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914362" y="2171225"/>
        <a:ext cx="418259" cy="57225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708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112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5539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55397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767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1/3/25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4210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1/3/25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9071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7880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197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8144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584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2860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7480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1/3/25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1006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1/3/25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755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1/3/25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5470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0109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1/3/25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0755169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api.nhtsa.gov/SafetyRatings"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20.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15.xml"/><Relationship Id="rId5" Type="http://schemas.openxmlformats.org/officeDocument/2006/relationships/slide" Target="slide5.xml"/><Relationship Id="rId15" Type="http://schemas.openxmlformats.org/officeDocument/2006/relationships/image" Target="../media/image7.jpeg"/><Relationship Id="rId10" Type="http://schemas.openxmlformats.org/officeDocument/2006/relationships/slide" Target="slide13.xml"/><Relationship Id="rId4" Type="http://schemas.openxmlformats.org/officeDocument/2006/relationships/slide" Target="slide4.xml"/><Relationship Id="rId9" Type="http://schemas.openxmlformats.org/officeDocument/2006/relationships/slide" Target="slide12.xml"/><Relationship Id="rId1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htsa.gov/file-downloads?p=nhtsa/downloads/FARS/"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nam04.safelinks.protection.outlook.com/?url=https%3A%2F%2Fwww.nhtsa.gov%2Fnhtsa-datasets-and-apis%23ratings&amp;data=05%7C02%7CManasaDontireddy%40my.unt.edu%7C3e9f4d5deecd44b681dd08dce6ec4d5b%7C70de199207c6480fa318a1afcba03983%7C0%7C0%7C638639149807111449%7CUnknown%7CTWFpbGZsb3d8eyJWIjoiMC4wLjAwMDAiLCJQIjoiV2luMzIiLCJBTiI6Ik1haWwiLCJXVCI6Mn0%3D%7C0%7C%7C%7C&amp;sdata=Eb0AR3ZcHNymRRnw1bOsSbV8Zky53ZEUvxPGqtqg5mQ%3D&amp;reserved=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tatic.nhtsa.gov/nhtsa/downloads/FARS/2022/National/FARS2022NationalCSV.zip" TargetMode="Externa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hyperlink" Target="https://nam04.safelinks.protection.outlook.com/?url=https%3A%2F%2Fwww.nhtsa.gov%2Fnhtsa-datasets-and-apis%23ratings&amp;data=05%7C02%7CManasaDontireddy%40my.unt.edu%7C3e9f4d5deecd44b681dd08dce6ec4d5b%7C70de199207c6480fa318a1afcba03983%7C0%7C0%7C638639149807111449%7CUnknown%7CTWFpbGZsb3d8eyJWIjoiMC4wLjAwMDAiLCJQIjoiV2luMzIiLCJBTiI6Ik1haWwiLCJXVCI6Mn0%3D%7C0%7C%7C%7C&amp;sdata=Eb0AR3ZcHNymRRnw1bOsSbV8Zky53ZEUvxPGqtqg5mQ%3D&amp;reserved=0" TargetMode="External"/><Relationship Id="rId4" Type="http://schemas.openxmlformats.org/officeDocument/2006/relationships/hyperlink" Target="https://static.nhtsa.gov/nhtsa/downloads/FARS/National/FAR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33D27E-C622-81A8-E312-63A1C02FF883}"/>
              </a:ext>
            </a:extLst>
          </p:cNvPr>
          <p:cNvPicPr>
            <a:picLocks noChangeAspect="1"/>
          </p:cNvPicPr>
          <p:nvPr/>
        </p:nvPicPr>
        <p:blipFill>
          <a:blip r:embed="rId3">
            <a:duotone>
              <a:prstClr val="black"/>
              <a:schemeClr val="accent5">
                <a:tint val="45000"/>
                <a:satMod val="400000"/>
              </a:schemeClr>
            </a:duotone>
            <a:alphaModFix amt="25000"/>
          </a:blip>
          <a:srcRect t="19645" r="9091" b="2876"/>
          <a:stretch/>
        </p:blipFill>
        <p:spPr>
          <a:xfrm>
            <a:off x="0" y="33867"/>
            <a:ext cx="12191980" cy="6855970"/>
          </a:xfrm>
          <a:prstGeom prst="rect">
            <a:avLst/>
          </a:prstGeom>
        </p:spPr>
      </p:pic>
      <p:sp>
        <p:nvSpPr>
          <p:cNvPr id="2" name="Title 1">
            <a:extLst>
              <a:ext uri="{FF2B5EF4-FFF2-40B4-BE49-F238E27FC236}">
                <a16:creationId xmlns:a16="http://schemas.microsoft.com/office/drawing/2014/main" id="{0814C810-7BCC-08BB-B6B8-549E15315AD4}"/>
              </a:ext>
            </a:extLst>
          </p:cNvPr>
          <p:cNvSpPr>
            <a:spLocks noGrp="1"/>
          </p:cNvSpPr>
          <p:nvPr>
            <p:ph type="ctrTitle"/>
          </p:nvPr>
        </p:nvSpPr>
        <p:spPr/>
        <p:txBody>
          <a:bodyPr>
            <a:normAutofit/>
          </a:bodyPr>
          <a:lstStyle/>
          <a:p>
            <a:pPr>
              <a:lnSpc>
                <a:spcPct val="90000"/>
              </a:lnSpc>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Analyzing Accidents Using NHTSA Data</a:t>
            </a: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633A76E4-D5BA-D480-9EBC-B45425F19BD5}"/>
              </a:ext>
            </a:extLst>
          </p:cNvPr>
          <p:cNvSpPr>
            <a:spLocks noGrp="1"/>
          </p:cNvSpPr>
          <p:nvPr>
            <p:ph type="subTitle" idx="1"/>
          </p:nvPr>
        </p:nvSpPr>
        <p:spPr/>
        <p:txBody>
          <a:bodyPr>
            <a:normAutofit/>
          </a:bodyPr>
          <a:lstStyle/>
          <a:p>
            <a:pPr>
              <a:lnSpc>
                <a:spcPct val="90000"/>
              </a:lnSpc>
            </a:pPr>
            <a:endParaRPr lang="en-US" sz="1100" dirty="0"/>
          </a:p>
          <a:p>
            <a:pPr>
              <a:lnSpc>
                <a:spcPct val="90000"/>
              </a:lnSpc>
            </a:pPr>
            <a:r>
              <a:rPr lang="en-US" sz="1100" dirty="0"/>
              <a:t>Date: 09 Oct 2024</a:t>
            </a:r>
          </a:p>
          <a:p>
            <a:pPr>
              <a:lnSpc>
                <a:spcPct val="90000"/>
              </a:lnSpc>
            </a:pPr>
            <a:r>
              <a:rPr lang="en-US" sz="1100" dirty="0"/>
              <a:t>By Dontireddy Manasa</a:t>
            </a:r>
          </a:p>
        </p:txBody>
      </p:sp>
    </p:spTree>
    <p:extLst>
      <p:ext uri="{BB962C8B-B14F-4D97-AF65-F5344CB8AC3E}">
        <p14:creationId xmlns:p14="http://schemas.microsoft.com/office/powerpoint/2010/main" val="133807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8383-6081-88EF-0381-729B7C171DE4}"/>
              </a:ext>
            </a:extLst>
          </p:cNvPr>
          <p:cNvSpPr>
            <a:spLocks noGrp="1"/>
          </p:cNvSpPr>
          <p:nvPr>
            <p:ph type="title"/>
          </p:nvPr>
        </p:nvSpPr>
        <p:spPr/>
        <p:txBody>
          <a:bodyPr>
            <a:normAutofit/>
          </a:bodyPr>
          <a:lstStyle/>
          <a:p>
            <a:pPr algn="ctr"/>
            <a:r>
              <a:rPr lang="en-US" sz="2400" b="1" u="sng" dirty="0">
                <a:solidFill>
                  <a:srgbClr val="FF0000"/>
                </a:solidFill>
              </a:rPr>
              <a:t>Open Refine – Before and After changes</a:t>
            </a:r>
            <a:endParaRPr lang="en-US" sz="2400" dirty="0"/>
          </a:p>
        </p:txBody>
      </p:sp>
      <p:sp>
        <p:nvSpPr>
          <p:cNvPr id="9" name="Text Placeholder 8">
            <a:extLst>
              <a:ext uri="{FF2B5EF4-FFF2-40B4-BE49-F238E27FC236}">
                <a16:creationId xmlns:a16="http://schemas.microsoft.com/office/drawing/2014/main" id="{DC749FEC-7040-3E4B-30AE-7EE5DE4F7A6D}"/>
              </a:ext>
            </a:extLst>
          </p:cNvPr>
          <p:cNvSpPr>
            <a:spLocks noGrp="1"/>
          </p:cNvSpPr>
          <p:nvPr>
            <p:ph idx="1"/>
          </p:nvPr>
        </p:nvSpPr>
        <p:spPr>
          <a:xfrm>
            <a:off x="645131" y="1193801"/>
            <a:ext cx="9785801" cy="1400529"/>
          </a:xfrm>
        </p:spPr>
        <p:txBody>
          <a:bodyPr>
            <a:normAutofit/>
          </a:bodyPr>
          <a:lstStyle/>
          <a:p>
            <a:pPr>
              <a:lnSpc>
                <a:spcPct val="107000"/>
              </a:lnSpc>
              <a:spcAft>
                <a:spcPts val="800"/>
              </a:spcAft>
            </a:pPr>
            <a:r>
              <a:rPr lang="en-US" sz="1800" dirty="0">
                <a:latin typeface="Times New Roman" panose="02020603050405020304" pitchFamily="18" charset="0"/>
                <a:ea typeface="Calibri" panose="020F0502020204030204" pitchFamily="34" charset="0"/>
              </a:rPr>
              <a:t>C</a:t>
            </a:r>
            <a:r>
              <a:rPr lang="en-US" sz="1800" dirty="0">
                <a:effectLst/>
                <a:latin typeface="Times New Roman" panose="02020603050405020304" pitchFamily="18" charset="0"/>
                <a:ea typeface="Calibri" panose="020F0502020204030204" pitchFamily="34" charset="0"/>
              </a:rPr>
              <a:t>leaned the data by eliminating blanks from the VPICMAKENAME Name column, resulting in a total of 80,065 records remaining.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CB3FB5F-5282-6BC4-03E6-751AC4571D59}"/>
              </a:ext>
            </a:extLst>
          </p:cNvPr>
          <p:cNvSpPr txBox="1"/>
          <p:nvPr/>
        </p:nvSpPr>
        <p:spPr>
          <a:xfrm>
            <a:off x="2396812" y="2172707"/>
            <a:ext cx="910827" cy="369332"/>
          </a:xfrm>
          <a:prstGeom prst="rect">
            <a:avLst/>
          </a:prstGeom>
          <a:noFill/>
        </p:spPr>
        <p:txBody>
          <a:bodyPr wrap="none" rtlCol="0">
            <a:spAutoFit/>
          </a:bodyPr>
          <a:lstStyle/>
          <a:p>
            <a:r>
              <a:rPr lang="en-IN" dirty="0"/>
              <a:t>Before</a:t>
            </a:r>
          </a:p>
        </p:txBody>
      </p:sp>
      <p:sp>
        <p:nvSpPr>
          <p:cNvPr id="10" name="TextBox 9">
            <a:extLst>
              <a:ext uri="{FF2B5EF4-FFF2-40B4-BE49-F238E27FC236}">
                <a16:creationId xmlns:a16="http://schemas.microsoft.com/office/drawing/2014/main" id="{331DA39D-9156-0656-4077-2E0060153E34}"/>
              </a:ext>
            </a:extLst>
          </p:cNvPr>
          <p:cNvSpPr txBox="1"/>
          <p:nvPr/>
        </p:nvSpPr>
        <p:spPr>
          <a:xfrm>
            <a:off x="8884363" y="2172707"/>
            <a:ext cx="726481" cy="369332"/>
          </a:xfrm>
          <a:prstGeom prst="rect">
            <a:avLst/>
          </a:prstGeom>
          <a:noFill/>
        </p:spPr>
        <p:txBody>
          <a:bodyPr wrap="none" rtlCol="0">
            <a:spAutoFit/>
          </a:bodyPr>
          <a:lstStyle/>
          <a:p>
            <a:r>
              <a:rPr lang="en-IN" dirty="0"/>
              <a:t>After</a:t>
            </a:r>
          </a:p>
        </p:txBody>
      </p:sp>
      <p:pic>
        <p:nvPicPr>
          <p:cNvPr id="4" name="Picture 3">
            <a:extLst>
              <a:ext uri="{FF2B5EF4-FFF2-40B4-BE49-F238E27FC236}">
                <a16:creationId xmlns:a16="http://schemas.microsoft.com/office/drawing/2014/main" id="{630CF01A-2897-AB53-825A-8BC7685A2DBC}"/>
              </a:ext>
            </a:extLst>
          </p:cNvPr>
          <p:cNvPicPr>
            <a:picLocks noChangeAspect="1"/>
          </p:cNvPicPr>
          <p:nvPr/>
        </p:nvPicPr>
        <p:blipFill>
          <a:blip r:embed="rId3"/>
          <a:stretch>
            <a:fillRect/>
          </a:stretch>
        </p:blipFill>
        <p:spPr>
          <a:xfrm>
            <a:off x="132800" y="2594330"/>
            <a:ext cx="5798741" cy="3357737"/>
          </a:xfrm>
          <a:prstGeom prst="rect">
            <a:avLst/>
          </a:prstGeom>
        </p:spPr>
      </p:pic>
      <p:pic>
        <p:nvPicPr>
          <p:cNvPr id="3" name="Picture 2">
            <a:extLst>
              <a:ext uri="{FF2B5EF4-FFF2-40B4-BE49-F238E27FC236}">
                <a16:creationId xmlns:a16="http://schemas.microsoft.com/office/drawing/2014/main" id="{409AF0D4-0B58-6D9F-01B4-3077B267C46F}"/>
              </a:ext>
            </a:extLst>
          </p:cNvPr>
          <p:cNvPicPr>
            <a:picLocks noChangeAspect="1"/>
          </p:cNvPicPr>
          <p:nvPr/>
        </p:nvPicPr>
        <p:blipFill>
          <a:blip r:embed="rId4"/>
          <a:stretch>
            <a:fillRect/>
          </a:stretch>
        </p:blipFill>
        <p:spPr>
          <a:xfrm>
            <a:off x="6095999" y="2594330"/>
            <a:ext cx="5782527" cy="3357737"/>
          </a:xfrm>
          <a:prstGeom prst="rect">
            <a:avLst/>
          </a:prstGeom>
        </p:spPr>
      </p:pic>
    </p:spTree>
    <p:extLst>
      <p:ext uri="{BB962C8B-B14F-4D97-AF65-F5344CB8AC3E}">
        <p14:creationId xmlns:p14="http://schemas.microsoft.com/office/powerpoint/2010/main" val="212553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8383-6081-88EF-0381-729B7C171DE4}"/>
              </a:ext>
            </a:extLst>
          </p:cNvPr>
          <p:cNvSpPr>
            <a:spLocks noGrp="1"/>
          </p:cNvSpPr>
          <p:nvPr>
            <p:ph type="title"/>
          </p:nvPr>
        </p:nvSpPr>
        <p:spPr>
          <a:xfrm>
            <a:off x="646111" y="452718"/>
            <a:ext cx="10284356" cy="1400530"/>
          </a:xfrm>
        </p:spPr>
        <p:txBody>
          <a:bodyPr>
            <a:normAutofit/>
          </a:bodyPr>
          <a:lstStyle/>
          <a:p>
            <a:pPr algn="ctr"/>
            <a:r>
              <a:rPr lang="en-US" sz="2000" dirty="0">
                <a:solidFill>
                  <a:srgbClr val="FF0000"/>
                </a:solidFill>
              </a:rPr>
              <a:t>Jupiter code to pull data from API - </a:t>
            </a:r>
            <a:r>
              <a:rPr lang="en-US" sz="2000" dirty="0">
                <a:solidFill>
                  <a:srgbClr val="FF0000"/>
                </a:solidFill>
                <a:hlinkClick r:id="rId3">
                  <a:extLst>
                    <a:ext uri="{A12FA001-AC4F-418D-AE19-62706E023703}">
                      <ahyp:hlinkClr xmlns:ahyp="http://schemas.microsoft.com/office/drawing/2018/hyperlinkcolor" val="tx"/>
                    </a:ext>
                  </a:extLst>
                </a:hlinkClick>
              </a:rPr>
              <a:t>https://api.nhtsa.gov/SafetyRatings</a:t>
            </a:r>
            <a:r>
              <a:rPr lang="en-US" sz="2000" dirty="0">
                <a:solidFill>
                  <a:srgbClr val="FF0000"/>
                </a:solidFill>
              </a:rPr>
              <a:t> </a:t>
            </a:r>
            <a:endParaRPr lang="en-US" sz="2000" dirty="0"/>
          </a:p>
        </p:txBody>
      </p:sp>
      <p:sp>
        <p:nvSpPr>
          <p:cNvPr id="9" name="Text Placeholder 8">
            <a:extLst>
              <a:ext uri="{FF2B5EF4-FFF2-40B4-BE49-F238E27FC236}">
                <a16:creationId xmlns:a16="http://schemas.microsoft.com/office/drawing/2014/main" id="{DC749FEC-7040-3E4B-30AE-7EE5DE4F7A6D}"/>
              </a:ext>
            </a:extLst>
          </p:cNvPr>
          <p:cNvSpPr>
            <a:spLocks noGrp="1"/>
          </p:cNvSpPr>
          <p:nvPr>
            <p:ph idx="1"/>
          </p:nvPr>
        </p:nvSpPr>
        <p:spPr>
          <a:xfrm>
            <a:off x="2141166" y="1152983"/>
            <a:ext cx="8333080" cy="1400529"/>
          </a:xfrm>
        </p:spPr>
        <p:txBody>
          <a:bodyPr>
            <a:normAutofit/>
          </a:bodyPr>
          <a:lstStyle/>
          <a:p>
            <a:pPr marL="0"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Sample Code</a:t>
            </a:r>
          </a:p>
        </p:txBody>
      </p:sp>
      <p:pic>
        <p:nvPicPr>
          <p:cNvPr id="5" name="Content Placeholder 3">
            <a:extLst>
              <a:ext uri="{FF2B5EF4-FFF2-40B4-BE49-F238E27FC236}">
                <a16:creationId xmlns:a16="http://schemas.microsoft.com/office/drawing/2014/main" id="{5DFD8F50-CC32-1BBF-EA22-48F2A9809EFC}"/>
              </a:ext>
            </a:extLst>
          </p:cNvPr>
          <p:cNvPicPr>
            <a:picLocks noChangeAspect="1"/>
          </p:cNvPicPr>
          <p:nvPr/>
        </p:nvPicPr>
        <p:blipFill>
          <a:blip r:embed="rId4"/>
          <a:stretch>
            <a:fillRect/>
          </a:stretch>
        </p:blipFill>
        <p:spPr>
          <a:xfrm>
            <a:off x="1057160" y="1591733"/>
            <a:ext cx="4035045" cy="4959482"/>
          </a:xfrm>
          <a:prstGeom prst="rect">
            <a:avLst/>
          </a:prstGeom>
        </p:spPr>
      </p:pic>
      <p:pic>
        <p:nvPicPr>
          <p:cNvPr id="6" name="Picture 5">
            <a:extLst>
              <a:ext uri="{FF2B5EF4-FFF2-40B4-BE49-F238E27FC236}">
                <a16:creationId xmlns:a16="http://schemas.microsoft.com/office/drawing/2014/main" id="{AEC6EF29-6450-A84E-D464-466330DAF076}"/>
              </a:ext>
            </a:extLst>
          </p:cNvPr>
          <p:cNvPicPr>
            <a:picLocks noChangeAspect="1"/>
          </p:cNvPicPr>
          <p:nvPr/>
        </p:nvPicPr>
        <p:blipFill>
          <a:blip r:embed="rId5"/>
          <a:stretch>
            <a:fillRect/>
          </a:stretch>
        </p:blipFill>
        <p:spPr>
          <a:xfrm>
            <a:off x="5267592" y="1591732"/>
            <a:ext cx="5867248" cy="2374129"/>
          </a:xfrm>
          <a:prstGeom prst="rect">
            <a:avLst/>
          </a:prstGeom>
        </p:spPr>
      </p:pic>
      <p:pic>
        <p:nvPicPr>
          <p:cNvPr id="8" name="Picture 7">
            <a:extLst>
              <a:ext uri="{FF2B5EF4-FFF2-40B4-BE49-F238E27FC236}">
                <a16:creationId xmlns:a16="http://schemas.microsoft.com/office/drawing/2014/main" id="{E4923ACF-6CA6-7512-8BC1-40BCE0256E58}"/>
              </a:ext>
            </a:extLst>
          </p:cNvPr>
          <p:cNvPicPr>
            <a:picLocks noChangeAspect="1"/>
          </p:cNvPicPr>
          <p:nvPr/>
        </p:nvPicPr>
        <p:blipFill>
          <a:blip r:embed="rId6"/>
          <a:stretch>
            <a:fillRect/>
          </a:stretch>
        </p:blipFill>
        <p:spPr>
          <a:xfrm>
            <a:off x="5267592" y="4038600"/>
            <a:ext cx="5867248" cy="2512615"/>
          </a:xfrm>
          <a:prstGeom prst="rect">
            <a:avLst/>
          </a:prstGeom>
        </p:spPr>
      </p:pic>
      <p:sp>
        <p:nvSpPr>
          <p:cNvPr id="11" name="TextBox 10">
            <a:extLst>
              <a:ext uri="{FF2B5EF4-FFF2-40B4-BE49-F238E27FC236}">
                <a16:creationId xmlns:a16="http://schemas.microsoft.com/office/drawing/2014/main" id="{AF176D82-FFA3-D3AB-029F-4565741332BA}"/>
              </a:ext>
            </a:extLst>
          </p:cNvPr>
          <p:cNvSpPr txBox="1"/>
          <p:nvPr/>
        </p:nvSpPr>
        <p:spPr>
          <a:xfrm>
            <a:off x="7740993" y="1222401"/>
            <a:ext cx="920445" cy="369332"/>
          </a:xfrm>
          <a:prstGeom prst="rect">
            <a:avLst/>
          </a:prstGeom>
          <a:noFill/>
        </p:spPr>
        <p:txBody>
          <a:bodyPr wrap="none" rtlCol="0">
            <a:spAutoFit/>
          </a:bodyPr>
          <a:lstStyle/>
          <a:p>
            <a:r>
              <a:rPr lang="en-IN" dirty="0"/>
              <a:t>Results</a:t>
            </a:r>
          </a:p>
        </p:txBody>
      </p:sp>
    </p:spTree>
    <p:extLst>
      <p:ext uri="{BB962C8B-B14F-4D97-AF65-F5344CB8AC3E}">
        <p14:creationId xmlns:p14="http://schemas.microsoft.com/office/powerpoint/2010/main" val="1898462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495D-F869-9DAD-B812-F0BF48EC49F9}"/>
              </a:ext>
            </a:extLst>
          </p:cNvPr>
          <p:cNvSpPr>
            <a:spLocks noGrp="1"/>
          </p:cNvSpPr>
          <p:nvPr>
            <p:ph type="title"/>
          </p:nvPr>
        </p:nvSpPr>
        <p:spPr>
          <a:xfrm>
            <a:off x="649088" y="124181"/>
            <a:ext cx="9299245" cy="773286"/>
          </a:xfrm>
        </p:spPr>
        <p:txBody>
          <a:bodyPr>
            <a:normAutofit/>
          </a:bodyPr>
          <a:lstStyle/>
          <a:p>
            <a:pPr algn="ctr"/>
            <a:r>
              <a:rPr lang="en-US" sz="2800" b="1" dirty="0">
                <a:solidFill>
                  <a:schemeClr val="tx2"/>
                </a:solidFill>
              </a:rPr>
              <a:t>Data Life Cycle For Accident Analysis</a:t>
            </a:r>
            <a:endParaRPr lang="en-US" sz="2800" b="1" dirty="0"/>
          </a:p>
        </p:txBody>
      </p:sp>
      <p:sp>
        <p:nvSpPr>
          <p:cNvPr id="3" name="Content Placeholder 2">
            <a:extLst>
              <a:ext uri="{FF2B5EF4-FFF2-40B4-BE49-F238E27FC236}">
                <a16:creationId xmlns:a16="http://schemas.microsoft.com/office/drawing/2014/main" id="{6048BC63-E090-DB04-64B4-B6E41E2CB7A1}"/>
              </a:ext>
            </a:extLst>
          </p:cNvPr>
          <p:cNvSpPr>
            <a:spLocks noGrp="1"/>
          </p:cNvSpPr>
          <p:nvPr>
            <p:ph idx="1"/>
          </p:nvPr>
        </p:nvSpPr>
        <p:spPr>
          <a:xfrm>
            <a:off x="649088" y="1032933"/>
            <a:ext cx="9131300" cy="2074334"/>
          </a:xfrm>
        </p:spPr>
        <p:txBody>
          <a:bodyPr>
            <a:normAutofit fontScale="85000" lnSpcReduction="20000"/>
          </a:bodyPr>
          <a:lstStyle/>
          <a:p>
            <a:pPr marL="0" indent="0" algn="ctr">
              <a:buNone/>
            </a:pPr>
            <a:r>
              <a:rPr lang="en-US" sz="2200" dirty="0"/>
              <a:t>Data Storage - GCP</a:t>
            </a:r>
            <a:endParaRPr lang="en-US" sz="2200" dirty="0">
              <a:solidFill>
                <a:schemeClr val="tx2"/>
              </a:solidFill>
            </a:endParaRPr>
          </a:p>
          <a:p>
            <a:pPr>
              <a:buFont typeface="Wingdings" panose="05000000000000000000" pitchFamily="2" charset="2"/>
              <a:buChar char="§"/>
            </a:pPr>
            <a:r>
              <a:rPr lang="en-US" sz="1800" dirty="0">
                <a:solidFill>
                  <a:schemeClr val="tx2"/>
                </a:solidFill>
              </a:rPr>
              <a:t>Once the FARS dataset and API is processed , the data is stored in Google Cloud Platform platform (GCP) . A new project has been created under name “ADTA-5240-F24-FinalProject-G10” also respective bucket “adta5240_finalproject_bucket_g10” have been initiated . Also, the vehicle rating , vehicle accidents files and streaming data has been added to the bucket. </a:t>
            </a:r>
          </a:p>
          <a:p>
            <a:pPr marL="0" indent="0">
              <a:buNone/>
            </a:pPr>
            <a:endParaRPr lang="en-US" sz="1800" dirty="0">
              <a:solidFill>
                <a:schemeClr val="tx2"/>
              </a:solidFill>
            </a:endParaRPr>
          </a:p>
          <a:p>
            <a:pPr>
              <a:buFont typeface="Wingdings" panose="05000000000000000000" pitchFamily="2" charset="2"/>
              <a:buChar char="§"/>
            </a:pPr>
            <a:r>
              <a:rPr lang="en-US" sz="1800" dirty="0">
                <a:solidFill>
                  <a:schemeClr val="tx2"/>
                </a:solidFill>
              </a:rPr>
              <a:t>Here’s the screenshot </a:t>
            </a: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pic>
        <p:nvPicPr>
          <p:cNvPr id="6" name="Picture 5">
            <a:extLst>
              <a:ext uri="{FF2B5EF4-FFF2-40B4-BE49-F238E27FC236}">
                <a16:creationId xmlns:a16="http://schemas.microsoft.com/office/drawing/2014/main" id="{73A1AE61-6C1E-E067-3139-EB21C8B835A9}"/>
              </a:ext>
            </a:extLst>
          </p:cNvPr>
          <p:cNvPicPr>
            <a:picLocks noChangeAspect="1"/>
          </p:cNvPicPr>
          <p:nvPr/>
        </p:nvPicPr>
        <p:blipFill>
          <a:blip r:embed="rId3"/>
          <a:stretch>
            <a:fillRect/>
          </a:stretch>
        </p:blipFill>
        <p:spPr>
          <a:xfrm>
            <a:off x="812800" y="3174999"/>
            <a:ext cx="10329334" cy="3479800"/>
          </a:xfrm>
          <a:prstGeom prst="rect">
            <a:avLst/>
          </a:prstGeom>
        </p:spPr>
      </p:pic>
      <p:sp>
        <p:nvSpPr>
          <p:cNvPr id="7" name="Rectangle 6">
            <a:extLst>
              <a:ext uri="{FF2B5EF4-FFF2-40B4-BE49-F238E27FC236}">
                <a16:creationId xmlns:a16="http://schemas.microsoft.com/office/drawing/2014/main" id="{F8065A61-BF73-5CB2-DCCB-FD5D308A2ABB}"/>
              </a:ext>
            </a:extLst>
          </p:cNvPr>
          <p:cNvSpPr/>
          <p:nvPr/>
        </p:nvSpPr>
        <p:spPr>
          <a:xfrm>
            <a:off x="1955800" y="3183466"/>
            <a:ext cx="1913467" cy="2455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A5B6933-A6A6-2B33-691F-1C06BF9DD01B}"/>
              </a:ext>
            </a:extLst>
          </p:cNvPr>
          <p:cNvSpPr/>
          <p:nvPr/>
        </p:nvSpPr>
        <p:spPr>
          <a:xfrm>
            <a:off x="1358902" y="3880553"/>
            <a:ext cx="2112432" cy="2455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713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495D-F869-9DAD-B812-F0BF48EC49F9}"/>
              </a:ext>
            </a:extLst>
          </p:cNvPr>
          <p:cNvSpPr>
            <a:spLocks noGrp="1"/>
          </p:cNvSpPr>
          <p:nvPr>
            <p:ph type="title"/>
          </p:nvPr>
        </p:nvSpPr>
        <p:spPr>
          <a:xfrm>
            <a:off x="649088" y="124181"/>
            <a:ext cx="9299245" cy="773286"/>
          </a:xfrm>
        </p:spPr>
        <p:txBody>
          <a:bodyPr>
            <a:normAutofit/>
          </a:bodyPr>
          <a:lstStyle/>
          <a:p>
            <a:pPr algn="ctr"/>
            <a:r>
              <a:rPr lang="en-US" sz="2800" b="1" dirty="0">
                <a:solidFill>
                  <a:schemeClr val="tx2"/>
                </a:solidFill>
              </a:rPr>
              <a:t>Data Life Cycle For Accident Analysis</a:t>
            </a:r>
            <a:endParaRPr lang="en-US" sz="2800" b="1" dirty="0"/>
          </a:p>
        </p:txBody>
      </p:sp>
      <p:sp>
        <p:nvSpPr>
          <p:cNvPr id="3" name="Content Placeholder 2">
            <a:extLst>
              <a:ext uri="{FF2B5EF4-FFF2-40B4-BE49-F238E27FC236}">
                <a16:creationId xmlns:a16="http://schemas.microsoft.com/office/drawing/2014/main" id="{6048BC63-E090-DB04-64B4-B6E41E2CB7A1}"/>
              </a:ext>
            </a:extLst>
          </p:cNvPr>
          <p:cNvSpPr>
            <a:spLocks noGrp="1"/>
          </p:cNvSpPr>
          <p:nvPr>
            <p:ph idx="1"/>
          </p:nvPr>
        </p:nvSpPr>
        <p:spPr>
          <a:xfrm>
            <a:off x="649088" y="1032933"/>
            <a:ext cx="9131300" cy="2074334"/>
          </a:xfrm>
        </p:spPr>
        <p:txBody>
          <a:bodyPr>
            <a:normAutofit fontScale="70000" lnSpcReduction="20000"/>
          </a:bodyPr>
          <a:lstStyle/>
          <a:p>
            <a:pPr marL="0" indent="0" algn="ctr">
              <a:buNone/>
            </a:pPr>
            <a:r>
              <a:rPr lang="en-US" sz="3100" b="1" dirty="0">
                <a:solidFill>
                  <a:schemeClr val="tx2"/>
                </a:solidFill>
              </a:rPr>
              <a:t>Data Management – Hadoop</a:t>
            </a:r>
          </a:p>
          <a:p>
            <a:pPr marL="0" indent="0">
              <a:buNone/>
            </a:pPr>
            <a:endParaRPr lang="en-US" sz="2400" dirty="0">
              <a:solidFill>
                <a:schemeClr val="tx2"/>
              </a:solidFill>
            </a:endParaRPr>
          </a:p>
          <a:p>
            <a:pPr>
              <a:buFont typeface="Wingdings" panose="05000000000000000000" pitchFamily="2" charset="2"/>
              <a:buChar char="§"/>
            </a:pPr>
            <a:r>
              <a:rPr lang="en-US" sz="2400" dirty="0">
                <a:solidFill>
                  <a:schemeClr val="tx2"/>
                </a:solidFill>
              </a:rPr>
              <a:t>Once the project and bucket has been created in GCP , now Hadoop Data Proc clusters needs to be implemented to retrieve/query the vehicle safety ratings information from the accident data . Make sure to enable Cloud Data Proc API and Computer Engine in GCP. It helps to manage large amount of data .</a:t>
            </a:r>
          </a:p>
          <a:p>
            <a:pPr>
              <a:buFont typeface="Wingdings" panose="05000000000000000000" pitchFamily="2" charset="2"/>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Here is the screenshot:</a:t>
            </a:r>
          </a:p>
          <a:p>
            <a:endParaRPr lang="en-US" sz="2400" dirty="0"/>
          </a:p>
        </p:txBody>
      </p:sp>
      <p:pic>
        <p:nvPicPr>
          <p:cNvPr id="5" name="Picture 4">
            <a:extLst>
              <a:ext uri="{FF2B5EF4-FFF2-40B4-BE49-F238E27FC236}">
                <a16:creationId xmlns:a16="http://schemas.microsoft.com/office/drawing/2014/main" id="{EB5013C6-E112-CB2D-963F-10094FF9981E}"/>
              </a:ext>
            </a:extLst>
          </p:cNvPr>
          <p:cNvPicPr>
            <a:picLocks noChangeAspect="1"/>
          </p:cNvPicPr>
          <p:nvPr/>
        </p:nvPicPr>
        <p:blipFill>
          <a:blip r:embed="rId3"/>
          <a:stretch>
            <a:fillRect/>
          </a:stretch>
        </p:blipFill>
        <p:spPr>
          <a:xfrm>
            <a:off x="1048306" y="3107267"/>
            <a:ext cx="9299244" cy="2534982"/>
          </a:xfrm>
          <a:prstGeom prst="rect">
            <a:avLst/>
          </a:prstGeom>
        </p:spPr>
      </p:pic>
    </p:spTree>
    <p:extLst>
      <p:ext uri="{BB962C8B-B14F-4D97-AF65-F5344CB8AC3E}">
        <p14:creationId xmlns:p14="http://schemas.microsoft.com/office/powerpoint/2010/main" val="2723172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BCE2-D9C8-E2EF-A19E-D4688536FB2A}"/>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Final merged dataset</a:t>
            </a:r>
          </a:p>
        </p:txBody>
      </p:sp>
      <p:sp>
        <p:nvSpPr>
          <p:cNvPr id="10" name="Content Placeholder 9">
            <a:extLst>
              <a:ext uri="{FF2B5EF4-FFF2-40B4-BE49-F238E27FC236}">
                <a16:creationId xmlns:a16="http://schemas.microsoft.com/office/drawing/2014/main" id="{25DB4232-8273-D63E-9AE3-2A557CDAEB7C}"/>
              </a:ext>
            </a:extLst>
          </p:cNvPr>
          <p:cNvSpPr>
            <a:spLocks noGrp="1"/>
          </p:cNvSpPr>
          <p:nvPr>
            <p:ph idx="1"/>
          </p:nvPr>
        </p:nvSpPr>
        <p:spPr>
          <a:xfrm>
            <a:off x="7973137" y="4588329"/>
            <a:ext cx="3571163" cy="1621508"/>
          </a:xfrm>
        </p:spPr>
        <p:txBody>
          <a:bodyPr vert="horz" lIns="91440" tIns="45720" rIns="91440" bIns="45720" rtlCol="0" anchor="t">
            <a:normAutofit/>
          </a:bodyPr>
          <a:lstStyle/>
          <a:p>
            <a:pPr marL="0" indent="0">
              <a:buNone/>
            </a:pPr>
            <a:r>
              <a:rPr lang="en-US" sz="1800" cap="all">
                <a:solidFill>
                  <a:schemeClr val="tx2">
                    <a:lumMod val="40000"/>
                    <a:lumOff val="60000"/>
                  </a:schemeClr>
                </a:solidFill>
              </a:rPr>
              <a:t>The schema show the final combined dataset ready for further analysis </a:t>
            </a:r>
          </a:p>
        </p:txBody>
      </p:sp>
      <p:pic>
        <p:nvPicPr>
          <p:cNvPr id="5" name="Picture 4">
            <a:extLst>
              <a:ext uri="{FF2B5EF4-FFF2-40B4-BE49-F238E27FC236}">
                <a16:creationId xmlns:a16="http://schemas.microsoft.com/office/drawing/2014/main" id="{2108017F-ADD7-0454-CFBA-269279F2A2F7}"/>
              </a:ext>
            </a:extLst>
          </p:cNvPr>
          <p:cNvPicPr>
            <a:picLocks noChangeAspect="1"/>
          </p:cNvPicPr>
          <p:nvPr/>
        </p:nvPicPr>
        <p:blipFill>
          <a:blip r:embed="rId3"/>
          <a:srcRect l="-1" r="37194"/>
          <a:stretch/>
        </p:blipFill>
        <p:spPr>
          <a:xfrm>
            <a:off x="177799" y="169333"/>
            <a:ext cx="7540665" cy="6553200"/>
          </a:xfrm>
          <a:prstGeom prst="rect">
            <a:avLst/>
          </a:prstGeom>
        </p:spPr>
      </p:pic>
    </p:spTree>
    <p:extLst>
      <p:ext uri="{BB962C8B-B14F-4D97-AF65-F5344CB8AC3E}">
        <p14:creationId xmlns:p14="http://schemas.microsoft.com/office/powerpoint/2010/main" val="222872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495D-F869-9DAD-B812-F0BF48EC49F9}"/>
              </a:ext>
            </a:extLst>
          </p:cNvPr>
          <p:cNvSpPr>
            <a:spLocks noGrp="1"/>
          </p:cNvSpPr>
          <p:nvPr>
            <p:ph type="title"/>
          </p:nvPr>
        </p:nvSpPr>
        <p:spPr>
          <a:xfrm>
            <a:off x="649088" y="124181"/>
            <a:ext cx="9299245" cy="773286"/>
          </a:xfrm>
        </p:spPr>
        <p:txBody>
          <a:bodyPr>
            <a:normAutofit/>
          </a:bodyPr>
          <a:lstStyle/>
          <a:p>
            <a:pPr algn="ctr"/>
            <a:r>
              <a:rPr lang="en-US" sz="2800" b="1" dirty="0">
                <a:solidFill>
                  <a:schemeClr val="tx2"/>
                </a:solidFill>
              </a:rPr>
              <a:t>Data Life Cycle For Accident Analysis</a:t>
            </a:r>
            <a:endParaRPr lang="en-US" sz="2800" b="1" dirty="0"/>
          </a:p>
        </p:txBody>
      </p:sp>
      <p:sp>
        <p:nvSpPr>
          <p:cNvPr id="3" name="Content Placeholder 2">
            <a:extLst>
              <a:ext uri="{FF2B5EF4-FFF2-40B4-BE49-F238E27FC236}">
                <a16:creationId xmlns:a16="http://schemas.microsoft.com/office/drawing/2014/main" id="{6048BC63-E090-DB04-64B4-B6E41E2CB7A1}"/>
              </a:ext>
            </a:extLst>
          </p:cNvPr>
          <p:cNvSpPr>
            <a:spLocks noGrp="1"/>
          </p:cNvSpPr>
          <p:nvPr>
            <p:ph idx="1"/>
          </p:nvPr>
        </p:nvSpPr>
        <p:spPr>
          <a:xfrm>
            <a:off x="649088" y="1032933"/>
            <a:ext cx="9131300" cy="2074334"/>
          </a:xfrm>
        </p:spPr>
        <p:txBody>
          <a:bodyPr>
            <a:normAutofit lnSpcReduction="10000"/>
          </a:bodyPr>
          <a:lstStyle/>
          <a:p>
            <a:pPr marL="0" indent="0" algn="ctr">
              <a:buNone/>
            </a:pPr>
            <a:r>
              <a:rPr lang="en-US" sz="2400" b="1" dirty="0">
                <a:solidFill>
                  <a:schemeClr val="tx2"/>
                </a:solidFill>
              </a:rPr>
              <a:t>Data Analysis</a:t>
            </a:r>
          </a:p>
          <a:p>
            <a:pPr>
              <a:buFont typeface="Wingdings" panose="05000000000000000000" pitchFamily="2" charset="2"/>
              <a:buChar char="§"/>
            </a:pPr>
            <a:r>
              <a:rPr lang="en-US" sz="1800" dirty="0">
                <a:solidFill>
                  <a:schemeClr val="tx2"/>
                </a:solidFill>
              </a:rPr>
              <a:t>Big Query and visualization graphs have been used to uncover the correlated patterns between vehicle characteristics and the accidental data.</a:t>
            </a:r>
          </a:p>
          <a:p>
            <a:pPr>
              <a:buFont typeface="Wingdings" panose="05000000000000000000" pitchFamily="2" charset="2"/>
              <a:buChar char="§"/>
            </a:pPr>
            <a:r>
              <a:rPr lang="en-US" sz="1800" dirty="0">
                <a:solidFill>
                  <a:schemeClr val="tx2"/>
                </a:solidFill>
              </a:rPr>
              <a:t>Here’s the conclusion: Top ten vehicle makes with the highest number of accidents and deaths are shown in the below analysis</a:t>
            </a:r>
          </a:p>
          <a:p>
            <a:pPr>
              <a:buFont typeface="Wingdings" panose="05000000000000000000" pitchFamily="2" charset="2"/>
              <a:buChar char="§"/>
            </a:pPr>
            <a:endParaRPr lang="en-US" sz="1800" dirty="0">
              <a:solidFill>
                <a:schemeClr val="tx2"/>
              </a:solidFill>
            </a:endParaRPr>
          </a:p>
          <a:p>
            <a:pPr marL="0" indent="0">
              <a:buNone/>
            </a:pPr>
            <a:endParaRPr lang="en-US" sz="1800" dirty="0">
              <a:solidFill>
                <a:schemeClr val="tx2"/>
              </a:solidFill>
            </a:endParaRPr>
          </a:p>
          <a:p>
            <a:pPr marL="0" indent="0">
              <a:buNone/>
            </a:pPr>
            <a:endParaRPr lang="en-US" sz="1800" dirty="0">
              <a:solidFill>
                <a:schemeClr val="tx2"/>
              </a:solidFill>
            </a:endParaRP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pic>
        <p:nvPicPr>
          <p:cNvPr id="9" name="Picture 8">
            <a:extLst>
              <a:ext uri="{FF2B5EF4-FFF2-40B4-BE49-F238E27FC236}">
                <a16:creationId xmlns:a16="http://schemas.microsoft.com/office/drawing/2014/main" id="{8D9E68B7-2545-1960-B8C2-E520FC7D53D2}"/>
              </a:ext>
            </a:extLst>
          </p:cNvPr>
          <p:cNvPicPr>
            <a:picLocks noChangeAspect="1"/>
          </p:cNvPicPr>
          <p:nvPr/>
        </p:nvPicPr>
        <p:blipFill>
          <a:blip r:embed="rId3"/>
          <a:srcRect r="18776"/>
          <a:stretch/>
        </p:blipFill>
        <p:spPr>
          <a:xfrm>
            <a:off x="4722976" y="2964405"/>
            <a:ext cx="6519333" cy="3814861"/>
          </a:xfrm>
          <a:prstGeom prst="rect">
            <a:avLst/>
          </a:prstGeom>
        </p:spPr>
      </p:pic>
      <p:pic>
        <p:nvPicPr>
          <p:cNvPr id="13" name="Picture 12">
            <a:extLst>
              <a:ext uri="{FF2B5EF4-FFF2-40B4-BE49-F238E27FC236}">
                <a16:creationId xmlns:a16="http://schemas.microsoft.com/office/drawing/2014/main" id="{5225D4D4-6D59-A03D-E103-849E64F5D8AB}"/>
              </a:ext>
            </a:extLst>
          </p:cNvPr>
          <p:cNvPicPr>
            <a:picLocks noChangeAspect="1"/>
          </p:cNvPicPr>
          <p:nvPr/>
        </p:nvPicPr>
        <p:blipFill>
          <a:blip r:embed="rId4"/>
          <a:stretch>
            <a:fillRect/>
          </a:stretch>
        </p:blipFill>
        <p:spPr>
          <a:xfrm>
            <a:off x="1092201" y="2964405"/>
            <a:ext cx="3371746" cy="3814861"/>
          </a:xfrm>
          <a:prstGeom prst="rect">
            <a:avLst/>
          </a:prstGeom>
        </p:spPr>
      </p:pic>
    </p:spTree>
    <p:extLst>
      <p:ext uri="{BB962C8B-B14F-4D97-AF65-F5344CB8AC3E}">
        <p14:creationId xmlns:p14="http://schemas.microsoft.com/office/powerpoint/2010/main" val="1693206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495D-F869-9DAD-B812-F0BF48EC49F9}"/>
              </a:ext>
            </a:extLst>
          </p:cNvPr>
          <p:cNvSpPr>
            <a:spLocks noGrp="1"/>
          </p:cNvSpPr>
          <p:nvPr>
            <p:ph type="title"/>
          </p:nvPr>
        </p:nvSpPr>
        <p:spPr>
          <a:xfrm>
            <a:off x="649088" y="124181"/>
            <a:ext cx="9299245" cy="773286"/>
          </a:xfrm>
        </p:spPr>
        <p:txBody>
          <a:bodyPr>
            <a:normAutofit/>
          </a:bodyPr>
          <a:lstStyle/>
          <a:p>
            <a:pPr algn="ctr"/>
            <a:r>
              <a:rPr lang="en-US" sz="2800" b="1" dirty="0">
                <a:solidFill>
                  <a:schemeClr val="tx2"/>
                </a:solidFill>
              </a:rPr>
              <a:t>Data Life Cycle For Accident Analysis</a:t>
            </a:r>
            <a:endParaRPr lang="en-US" sz="2800" b="1" dirty="0"/>
          </a:p>
        </p:txBody>
      </p:sp>
      <p:sp>
        <p:nvSpPr>
          <p:cNvPr id="3" name="Content Placeholder 2">
            <a:extLst>
              <a:ext uri="{FF2B5EF4-FFF2-40B4-BE49-F238E27FC236}">
                <a16:creationId xmlns:a16="http://schemas.microsoft.com/office/drawing/2014/main" id="{6048BC63-E090-DB04-64B4-B6E41E2CB7A1}"/>
              </a:ext>
            </a:extLst>
          </p:cNvPr>
          <p:cNvSpPr>
            <a:spLocks noGrp="1"/>
          </p:cNvSpPr>
          <p:nvPr>
            <p:ph idx="1"/>
          </p:nvPr>
        </p:nvSpPr>
        <p:spPr>
          <a:xfrm>
            <a:off x="649088" y="1032933"/>
            <a:ext cx="9131300" cy="1839807"/>
          </a:xfrm>
        </p:spPr>
        <p:txBody>
          <a:bodyPr>
            <a:normAutofit fontScale="77500" lnSpcReduction="20000"/>
          </a:bodyPr>
          <a:lstStyle/>
          <a:p>
            <a:pPr marL="0" indent="0" algn="ctr">
              <a:buNone/>
            </a:pPr>
            <a:r>
              <a:rPr lang="en-US" sz="2400" b="1" dirty="0">
                <a:solidFill>
                  <a:schemeClr val="tx2"/>
                </a:solidFill>
              </a:rPr>
              <a:t>Data Analysis</a:t>
            </a:r>
          </a:p>
          <a:p>
            <a:pPr>
              <a:buFont typeface="Wingdings" panose="05000000000000000000" pitchFamily="2" charset="2"/>
              <a:buChar char="§"/>
            </a:pPr>
            <a:r>
              <a:rPr lang="en-US" sz="2100" dirty="0">
                <a:solidFill>
                  <a:schemeClr val="tx2"/>
                </a:solidFill>
              </a:rPr>
              <a:t>Big Query and visualization graphs have been used to uncover the correlated patterns between vehicle characteristics and the accidental data.</a:t>
            </a:r>
          </a:p>
          <a:p>
            <a:pPr>
              <a:buFont typeface="Wingdings" panose="05000000000000000000" pitchFamily="2" charset="2"/>
              <a:buChar char="§"/>
            </a:pPr>
            <a:r>
              <a:rPr lang="en-US" sz="2100" dirty="0">
                <a:solidFill>
                  <a:schemeClr val="tx2"/>
                </a:solidFill>
              </a:rPr>
              <a:t>Here’s the conclusion: The analysis aims to highlight that vehicles with the highest number of accidents, specifically those with 4 or 5-star ratings, tend to have a lower likelihood of fatalities. Notably, the RAM 2500 model exhibits the lowest fatality rate at 0.19.</a:t>
            </a:r>
          </a:p>
        </p:txBody>
      </p:sp>
      <p:pic>
        <p:nvPicPr>
          <p:cNvPr id="4" name="Picture 3">
            <a:extLst>
              <a:ext uri="{FF2B5EF4-FFF2-40B4-BE49-F238E27FC236}">
                <a16:creationId xmlns:a16="http://schemas.microsoft.com/office/drawing/2014/main" id="{06A5017A-85CC-E8F5-4470-0EA75239AFF1}"/>
              </a:ext>
            </a:extLst>
          </p:cNvPr>
          <p:cNvPicPr>
            <a:picLocks noChangeAspect="1"/>
          </p:cNvPicPr>
          <p:nvPr/>
        </p:nvPicPr>
        <p:blipFill>
          <a:blip r:embed="rId3"/>
          <a:srcRect l="20371" r="25783"/>
          <a:stretch/>
        </p:blipFill>
        <p:spPr>
          <a:xfrm>
            <a:off x="649088" y="2958315"/>
            <a:ext cx="4282815" cy="3775504"/>
          </a:xfrm>
          <a:prstGeom prst="rect">
            <a:avLst/>
          </a:prstGeom>
        </p:spPr>
      </p:pic>
      <p:pic>
        <p:nvPicPr>
          <p:cNvPr id="6" name="Picture 5">
            <a:extLst>
              <a:ext uri="{FF2B5EF4-FFF2-40B4-BE49-F238E27FC236}">
                <a16:creationId xmlns:a16="http://schemas.microsoft.com/office/drawing/2014/main" id="{9479BCE0-051B-A828-FFA5-E74A17711BF5}"/>
              </a:ext>
            </a:extLst>
          </p:cNvPr>
          <p:cNvPicPr>
            <a:picLocks noChangeAspect="1"/>
          </p:cNvPicPr>
          <p:nvPr/>
        </p:nvPicPr>
        <p:blipFill>
          <a:blip r:embed="rId4"/>
          <a:stretch>
            <a:fillRect/>
          </a:stretch>
        </p:blipFill>
        <p:spPr>
          <a:xfrm>
            <a:off x="5006356" y="2958315"/>
            <a:ext cx="6852167" cy="3775504"/>
          </a:xfrm>
          <a:prstGeom prst="rect">
            <a:avLst/>
          </a:prstGeom>
        </p:spPr>
      </p:pic>
    </p:spTree>
    <p:extLst>
      <p:ext uri="{BB962C8B-B14F-4D97-AF65-F5344CB8AC3E}">
        <p14:creationId xmlns:p14="http://schemas.microsoft.com/office/powerpoint/2010/main" val="127291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EB59-38A6-3ADC-F44B-D767D01F83A9}"/>
              </a:ext>
            </a:extLst>
          </p:cNvPr>
          <p:cNvSpPr>
            <a:spLocks noGrp="1"/>
          </p:cNvSpPr>
          <p:nvPr>
            <p:ph type="title"/>
          </p:nvPr>
        </p:nvSpPr>
        <p:spPr/>
        <p:txBody>
          <a:bodyPr/>
          <a:lstStyle/>
          <a:p>
            <a:r>
              <a:rPr lang="en-IN" b="1" dirty="0"/>
              <a:t>Data Visualization</a:t>
            </a:r>
            <a:br>
              <a:rPr lang="en-IN" b="1" dirty="0"/>
            </a:br>
            <a:r>
              <a:rPr lang="en-IN" sz="1400" b="1" dirty="0"/>
              <a:t>Number of accidents occurred on days of the week</a:t>
            </a:r>
          </a:p>
        </p:txBody>
      </p:sp>
      <p:sp>
        <p:nvSpPr>
          <p:cNvPr id="5" name="Text Placeholder 4">
            <a:extLst>
              <a:ext uri="{FF2B5EF4-FFF2-40B4-BE49-F238E27FC236}">
                <a16:creationId xmlns:a16="http://schemas.microsoft.com/office/drawing/2014/main" id="{218101D8-61BE-76DC-8EA6-B6F65F6852C3}"/>
              </a:ext>
            </a:extLst>
          </p:cNvPr>
          <p:cNvSpPr>
            <a:spLocks noGrp="1"/>
          </p:cNvSpPr>
          <p:nvPr>
            <p:ph type="body" sz="half" idx="2"/>
          </p:nvPr>
        </p:nvSpPr>
        <p:spPr/>
        <p:txBody>
          <a:bodyPr/>
          <a:lstStyle/>
          <a:p>
            <a:r>
              <a:rPr lang="en-US" sz="1800" dirty="0">
                <a:effectLst/>
                <a:latin typeface="Times New Roman" panose="02020603050405020304" pitchFamily="18" charset="0"/>
                <a:ea typeface="Calibri" panose="020F0502020204030204" pitchFamily="34" charset="0"/>
              </a:rPr>
              <a:t>Data indicates that weekends, particularly Saturdays, have the highest rates of accidents and fatalities, suggesting an increased risk during leisure time. Generally, weekdays see fewer incidents.</a:t>
            </a:r>
            <a:endParaRPr lang="en-IN" dirty="0"/>
          </a:p>
        </p:txBody>
      </p:sp>
      <p:sp>
        <p:nvSpPr>
          <p:cNvPr id="3" name="TextBox 2">
            <a:extLst>
              <a:ext uri="{FF2B5EF4-FFF2-40B4-BE49-F238E27FC236}">
                <a16:creationId xmlns:a16="http://schemas.microsoft.com/office/drawing/2014/main" id="{5037A28D-77F9-2A38-A56E-0E499BF701E0}"/>
              </a:ext>
            </a:extLst>
          </p:cNvPr>
          <p:cNvSpPr txBox="1"/>
          <p:nvPr/>
        </p:nvSpPr>
        <p:spPr>
          <a:xfrm>
            <a:off x="2346960" y="167639"/>
            <a:ext cx="6301740" cy="461665"/>
          </a:xfrm>
          <a:prstGeom prst="rect">
            <a:avLst/>
          </a:prstGeom>
          <a:noFill/>
        </p:spPr>
        <p:txBody>
          <a:bodyPr wrap="square" rtlCol="0">
            <a:spAutoFit/>
          </a:bodyPr>
          <a:lstStyle/>
          <a:p>
            <a:r>
              <a:rPr lang="en-US" sz="2400" b="1" dirty="0">
                <a:solidFill>
                  <a:schemeClr val="tx2"/>
                </a:solidFill>
              </a:rPr>
              <a:t>Data Life Cycle For Accident Analysis</a:t>
            </a:r>
            <a:endParaRPr lang="en-IN" sz="2400" dirty="0"/>
          </a:p>
        </p:txBody>
      </p:sp>
      <p:pic>
        <p:nvPicPr>
          <p:cNvPr id="9" name="Picture 8">
            <a:extLst>
              <a:ext uri="{FF2B5EF4-FFF2-40B4-BE49-F238E27FC236}">
                <a16:creationId xmlns:a16="http://schemas.microsoft.com/office/drawing/2014/main" id="{CE960325-AB91-4BE2-66F5-2F09BAC5A8A3}"/>
              </a:ext>
            </a:extLst>
          </p:cNvPr>
          <p:cNvPicPr>
            <a:picLocks noChangeAspect="1"/>
          </p:cNvPicPr>
          <p:nvPr/>
        </p:nvPicPr>
        <p:blipFill>
          <a:blip r:embed="rId2"/>
          <a:stretch>
            <a:fillRect/>
          </a:stretch>
        </p:blipFill>
        <p:spPr>
          <a:xfrm>
            <a:off x="4523793" y="1640158"/>
            <a:ext cx="7106733" cy="4187283"/>
          </a:xfrm>
          <a:prstGeom prst="rect">
            <a:avLst/>
          </a:prstGeom>
        </p:spPr>
      </p:pic>
    </p:spTree>
    <p:extLst>
      <p:ext uri="{BB962C8B-B14F-4D97-AF65-F5344CB8AC3E}">
        <p14:creationId xmlns:p14="http://schemas.microsoft.com/office/powerpoint/2010/main" val="2354706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EB59-38A6-3ADC-F44B-D767D01F83A9}"/>
              </a:ext>
            </a:extLst>
          </p:cNvPr>
          <p:cNvSpPr>
            <a:spLocks noGrp="1"/>
          </p:cNvSpPr>
          <p:nvPr>
            <p:ph type="title"/>
          </p:nvPr>
        </p:nvSpPr>
        <p:spPr>
          <a:xfrm>
            <a:off x="1053351" y="833121"/>
            <a:ext cx="3831915" cy="922400"/>
          </a:xfrm>
        </p:spPr>
        <p:txBody>
          <a:bodyPr/>
          <a:lstStyle/>
          <a:p>
            <a:r>
              <a:rPr lang="en-US" b="1" dirty="0"/>
              <a:t>Data Visualization</a:t>
            </a:r>
            <a:br>
              <a:rPr lang="en-US" dirty="0"/>
            </a:br>
            <a:r>
              <a:rPr lang="en-US" sz="1400" b="1" dirty="0"/>
              <a:t>Number of accidents that occurred during each 2-hour interval of the day</a:t>
            </a:r>
            <a:endParaRPr lang="en-IN" sz="1400" b="1" dirty="0"/>
          </a:p>
        </p:txBody>
      </p:sp>
      <p:sp>
        <p:nvSpPr>
          <p:cNvPr id="5" name="Text Placeholder 4">
            <a:extLst>
              <a:ext uri="{FF2B5EF4-FFF2-40B4-BE49-F238E27FC236}">
                <a16:creationId xmlns:a16="http://schemas.microsoft.com/office/drawing/2014/main" id="{218101D8-61BE-76DC-8EA6-B6F65F6852C3}"/>
              </a:ext>
            </a:extLst>
          </p:cNvPr>
          <p:cNvSpPr>
            <a:spLocks noGrp="1"/>
          </p:cNvSpPr>
          <p:nvPr>
            <p:ph type="body" sz="half" idx="2"/>
          </p:nvPr>
        </p:nvSpPr>
        <p:spPr>
          <a:xfrm>
            <a:off x="1053352" y="1842348"/>
            <a:ext cx="9428381" cy="714586"/>
          </a:xfrm>
        </p:spPr>
        <p:txBody>
          <a:bodyPr>
            <a:normAutofit/>
          </a:bodyPr>
          <a:lstStyle/>
          <a:p>
            <a:pPr>
              <a:lnSpc>
                <a:spcPct val="107000"/>
              </a:lnSpc>
              <a:spcAft>
                <a:spcPts val="800"/>
              </a:spcAft>
            </a:pPr>
            <a:r>
              <a:rPr lang="en-US" sz="1800" dirty="0">
                <a:latin typeface="Times New Roman" panose="02020603050405020304" pitchFamily="18" charset="0"/>
                <a:ea typeface="Calibri" panose="020F0502020204030204" pitchFamily="34" charset="0"/>
              </a:rPr>
              <a:t>The data indicates that the highest number of accidents occurs in the evening, especially between 4 PM and 10 PM, with a sum of  28,322 accidents recorded at between 4-10PM. </a:t>
            </a:r>
            <a:endParaRPr lang="en-IN" sz="1800" dirty="0">
              <a:latin typeface="Times New Roman" panose="02020603050405020304" pitchFamily="18" charset="0"/>
              <a:ea typeface="Calibri" panose="020F0502020204030204" pitchFamily="34" charset="0"/>
            </a:endParaRPr>
          </a:p>
        </p:txBody>
      </p:sp>
      <p:sp>
        <p:nvSpPr>
          <p:cNvPr id="3" name="TextBox 2">
            <a:extLst>
              <a:ext uri="{FF2B5EF4-FFF2-40B4-BE49-F238E27FC236}">
                <a16:creationId xmlns:a16="http://schemas.microsoft.com/office/drawing/2014/main" id="{EF7B04F8-9371-8DF4-EF06-325180559141}"/>
              </a:ext>
            </a:extLst>
          </p:cNvPr>
          <p:cNvSpPr txBox="1"/>
          <p:nvPr/>
        </p:nvSpPr>
        <p:spPr>
          <a:xfrm>
            <a:off x="2346960" y="167639"/>
            <a:ext cx="6301740" cy="461665"/>
          </a:xfrm>
          <a:prstGeom prst="rect">
            <a:avLst/>
          </a:prstGeom>
          <a:noFill/>
        </p:spPr>
        <p:txBody>
          <a:bodyPr wrap="square" rtlCol="0">
            <a:spAutoFit/>
          </a:bodyPr>
          <a:lstStyle/>
          <a:p>
            <a:r>
              <a:rPr lang="en-US" sz="2400" b="1" dirty="0">
                <a:solidFill>
                  <a:schemeClr val="tx2"/>
                </a:solidFill>
              </a:rPr>
              <a:t>Data Life Cycle For Accident Analysis</a:t>
            </a:r>
            <a:endParaRPr lang="en-IN" sz="2400" dirty="0"/>
          </a:p>
        </p:txBody>
      </p:sp>
      <p:pic>
        <p:nvPicPr>
          <p:cNvPr id="9" name="Picture 8">
            <a:extLst>
              <a:ext uri="{FF2B5EF4-FFF2-40B4-BE49-F238E27FC236}">
                <a16:creationId xmlns:a16="http://schemas.microsoft.com/office/drawing/2014/main" id="{0B95B654-D55A-2CDA-4738-D339E0947D0A}"/>
              </a:ext>
            </a:extLst>
          </p:cNvPr>
          <p:cNvPicPr>
            <a:picLocks noChangeAspect="1"/>
          </p:cNvPicPr>
          <p:nvPr/>
        </p:nvPicPr>
        <p:blipFill>
          <a:blip r:embed="rId2"/>
          <a:stretch>
            <a:fillRect/>
          </a:stretch>
        </p:blipFill>
        <p:spPr>
          <a:xfrm>
            <a:off x="1102408" y="2556934"/>
            <a:ext cx="9330268" cy="4198133"/>
          </a:xfrm>
          <a:prstGeom prst="rect">
            <a:avLst/>
          </a:prstGeom>
        </p:spPr>
      </p:pic>
    </p:spTree>
    <p:extLst>
      <p:ext uri="{BB962C8B-B14F-4D97-AF65-F5344CB8AC3E}">
        <p14:creationId xmlns:p14="http://schemas.microsoft.com/office/powerpoint/2010/main" val="3131908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EB59-38A6-3ADC-F44B-D767D01F83A9}"/>
              </a:ext>
            </a:extLst>
          </p:cNvPr>
          <p:cNvSpPr>
            <a:spLocks noGrp="1"/>
          </p:cNvSpPr>
          <p:nvPr>
            <p:ph type="title"/>
          </p:nvPr>
        </p:nvSpPr>
        <p:spPr>
          <a:xfrm>
            <a:off x="1154954" y="694267"/>
            <a:ext cx="3401064" cy="948267"/>
          </a:xfrm>
        </p:spPr>
        <p:txBody>
          <a:bodyPr/>
          <a:lstStyle/>
          <a:p>
            <a:r>
              <a:rPr lang="en-US" b="1" dirty="0"/>
              <a:t>Data Visualization</a:t>
            </a:r>
            <a:br>
              <a:rPr lang="en-US" kern="100" dirty="0">
                <a:solidFill>
                  <a:srgbClr val="FFFFFF"/>
                </a:solidFill>
                <a:latin typeface="Times New Roman" panose="02020603050405020304" pitchFamily="18" charset="0"/>
                <a:ea typeface="Calibri" panose="020F0502020204030204" pitchFamily="34" charset="0"/>
                <a:cs typeface="Times New Roman" panose="02020603050405020304" pitchFamily="18" charset="0"/>
              </a:rPr>
            </a:br>
            <a:r>
              <a:rPr lang="en-US" sz="1400" b="1" dirty="0"/>
              <a:t>Total accidents based on time of the day</a:t>
            </a:r>
            <a:endParaRPr lang="en-IN" sz="1400" b="1" dirty="0"/>
          </a:p>
        </p:txBody>
      </p:sp>
      <p:sp>
        <p:nvSpPr>
          <p:cNvPr id="5" name="Text Placeholder 4">
            <a:extLst>
              <a:ext uri="{FF2B5EF4-FFF2-40B4-BE49-F238E27FC236}">
                <a16:creationId xmlns:a16="http://schemas.microsoft.com/office/drawing/2014/main" id="{218101D8-61BE-76DC-8EA6-B6F65F6852C3}"/>
              </a:ext>
            </a:extLst>
          </p:cNvPr>
          <p:cNvSpPr>
            <a:spLocks noGrp="1"/>
          </p:cNvSpPr>
          <p:nvPr>
            <p:ph type="body" sz="half" idx="2"/>
          </p:nvPr>
        </p:nvSpPr>
        <p:spPr>
          <a:xfrm>
            <a:off x="1154954" y="1642534"/>
            <a:ext cx="9775513" cy="1069569"/>
          </a:xfrm>
        </p:spPr>
        <p:txBody>
          <a:bodyPr>
            <a:normAutofit/>
          </a:bodyPr>
          <a:lstStyle/>
          <a:p>
            <a:pPr marL="0" indent="0">
              <a:buNone/>
            </a:pPr>
            <a:r>
              <a:rPr lang="en-US" sz="1800" dirty="0">
                <a:solidFill>
                  <a:srgbClr val="FFFFFF"/>
                </a:solidFill>
              </a:rPr>
              <a:t>Accidents occurring during 04-12PM traffic hours are notably higher than remaining hours of the day. Off-peak hours are linked to a greater number of injuries and fatalities compared to accidents that take place during rush hours.</a:t>
            </a:r>
          </a:p>
        </p:txBody>
      </p:sp>
      <p:sp>
        <p:nvSpPr>
          <p:cNvPr id="3" name="TextBox 2">
            <a:extLst>
              <a:ext uri="{FF2B5EF4-FFF2-40B4-BE49-F238E27FC236}">
                <a16:creationId xmlns:a16="http://schemas.microsoft.com/office/drawing/2014/main" id="{EF7B04F8-9371-8DF4-EF06-325180559141}"/>
              </a:ext>
            </a:extLst>
          </p:cNvPr>
          <p:cNvSpPr txBox="1"/>
          <p:nvPr/>
        </p:nvSpPr>
        <p:spPr>
          <a:xfrm>
            <a:off x="2346960" y="167639"/>
            <a:ext cx="6301740" cy="461665"/>
          </a:xfrm>
          <a:prstGeom prst="rect">
            <a:avLst/>
          </a:prstGeom>
          <a:noFill/>
        </p:spPr>
        <p:txBody>
          <a:bodyPr wrap="square" rtlCol="0">
            <a:spAutoFit/>
          </a:bodyPr>
          <a:lstStyle/>
          <a:p>
            <a:r>
              <a:rPr lang="en-US" sz="2400" b="1" dirty="0">
                <a:solidFill>
                  <a:schemeClr val="tx2"/>
                </a:solidFill>
              </a:rPr>
              <a:t>Data Life Cycle For Accident Analysis</a:t>
            </a:r>
            <a:endParaRPr lang="en-IN" sz="2400" dirty="0"/>
          </a:p>
        </p:txBody>
      </p:sp>
      <p:pic>
        <p:nvPicPr>
          <p:cNvPr id="12" name="Picture 11">
            <a:extLst>
              <a:ext uri="{FF2B5EF4-FFF2-40B4-BE49-F238E27FC236}">
                <a16:creationId xmlns:a16="http://schemas.microsoft.com/office/drawing/2014/main" id="{1531A012-23EE-E064-62AA-D92C439FB6F0}"/>
              </a:ext>
            </a:extLst>
          </p:cNvPr>
          <p:cNvPicPr>
            <a:picLocks noChangeAspect="1"/>
          </p:cNvPicPr>
          <p:nvPr/>
        </p:nvPicPr>
        <p:blipFill>
          <a:blip r:embed="rId2"/>
          <a:stretch>
            <a:fillRect/>
          </a:stretch>
        </p:blipFill>
        <p:spPr>
          <a:xfrm>
            <a:off x="1154954" y="2621899"/>
            <a:ext cx="8936734" cy="4068462"/>
          </a:xfrm>
          <a:prstGeom prst="rect">
            <a:avLst/>
          </a:prstGeom>
        </p:spPr>
      </p:pic>
    </p:spTree>
    <p:extLst>
      <p:ext uri="{BB962C8B-B14F-4D97-AF65-F5344CB8AC3E}">
        <p14:creationId xmlns:p14="http://schemas.microsoft.com/office/powerpoint/2010/main" val="92451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BE9B-2ADF-ABFF-48D5-DCD695C81BA3}"/>
              </a:ext>
            </a:extLst>
          </p:cNvPr>
          <p:cNvSpPr>
            <a:spLocks noGrp="1"/>
          </p:cNvSpPr>
          <p:nvPr>
            <p:ph type="title"/>
          </p:nvPr>
        </p:nvSpPr>
        <p:spPr>
          <a:xfrm>
            <a:off x="1103312" y="452718"/>
            <a:ext cx="8947522" cy="1400530"/>
          </a:xfrm>
        </p:spPr>
        <p:txBody>
          <a:bodyPr>
            <a:normAutofit/>
          </a:bodyPr>
          <a:lstStyle/>
          <a:p>
            <a:r>
              <a:rPr lang="en-US" b="1" dirty="0"/>
              <a:t>Table of contents</a:t>
            </a:r>
          </a:p>
        </p:txBody>
      </p:sp>
      <p:sp>
        <p:nvSpPr>
          <p:cNvPr id="3" name="Content Placeholder 2">
            <a:extLst>
              <a:ext uri="{FF2B5EF4-FFF2-40B4-BE49-F238E27FC236}">
                <a16:creationId xmlns:a16="http://schemas.microsoft.com/office/drawing/2014/main" id="{334F9076-0AEE-8F1A-4181-16FC048E708B}"/>
              </a:ext>
            </a:extLst>
          </p:cNvPr>
          <p:cNvSpPr>
            <a:spLocks noGrp="1"/>
          </p:cNvSpPr>
          <p:nvPr>
            <p:ph idx="1"/>
          </p:nvPr>
        </p:nvSpPr>
        <p:spPr>
          <a:xfrm>
            <a:off x="1103312" y="1617133"/>
            <a:ext cx="8946541" cy="4631267"/>
          </a:xfrm>
        </p:spPr>
        <p:txBody>
          <a:bodyPr anchor="ctr">
            <a:normAutofit fontScale="85000" lnSpcReduction="20000"/>
          </a:bodyPr>
          <a:lstStyle/>
          <a:p>
            <a:pPr marL="457200" indent="-457200">
              <a:buFont typeface="+mj-lt"/>
              <a:buAutoNum type="arabicPeriod"/>
            </a:pPr>
            <a:r>
              <a:rPr lang="en-US" sz="2400" b="1" dirty="0">
                <a:hlinkClick r:id="rId3" action="ppaction://hlinksldjump">
                  <a:extLst>
                    <a:ext uri="{A12FA001-AC4F-418D-AE19-62706E023703}">
                      <ahyp:hlinkClr xmlns:ahyp="http://schemas.microsoft.com/office/drawing/2018/hyperlinkcolor" val="tx"/>
                    </a:ext>
                  </a:extLst>
                </a:hlinkClick>
              </a:rPr>
              <a:t>Problem Statement</a:t>
            </a:r>
            <a:endParaRPr lang="en-US" sz="2400" b="1" dirty="0"/>
          </a:p>
          <a:p>
            <a:pPr marL="457200" indent="-457200">
              <a:buFont typeface="+mj-lt"/>
              <a:buAutoNum type="arabicPeriod"/>
            </a:pPr>
            <a:r>
              <a:rPr lang="en-US" sz="2400" b="1" dirty="0">
                <a:hlinkClick r:id="rId4" action="ppaction://hlinksldjump">
                  <a:extLst>
                    <a:ext uri="{A12FA001-AC4F-418D-AE19-62706E023703}">
                      <ahyp:hlinkClr xmlns:ahyp="http://schemas.microsoft.com/office/drawing/2018/hyperlinkcolor" val="tx"/>
                    </a:ext>
                  </a:extLst>
                </a:hlinkClick>
              </a:rPr>
              <a:t>Business Understanding</a:t>
            </a:r>
            <a:endParaRPr lang="en-US" sz="2400" b="1" dirty="0"/>
          </a:p>
          <a:p>
            <a:pPr marL="457200" indent="-457200">
              <a:buFont typeface="+mj-lt"/>
              <a:buAutoNum type="arabicPeriod"/>
            </a:pPr>
            <a:r>
              <a:rPr lang="en-US" sz="2400" b="1" dirty="0">
                <a:hlinkClick r:id="rId5" action="ppaction://hlinksldjump">
                  <a:extLst>
                    <a:ext uri="{A12FA001-AC4F-418D-AE19-62706E023703}">
                      <ahyp:hlinkClr xmlns:ahyp="http://schemas.microsoft.com/office/drawing/2018/hyperlinkcolor" val="tx"/>
                    </a:ext>
                  </a:extLst>
                </a:hlinkClick>
              </a:rPr>
              <a:t>Introduction</a:t>
            </a:r>
            <a:endParaRPr lang="en-US" sz="2400" b="1" dirty="0"/>
          </a:p>
          <a:p>
            <a:pPr marL="457200" indent="-457200">
              <a:buFont typeface="+mj-lt"/>
              <a:buAutoNum type="arabicPeriod"/>
            </a:pPr>
            <a:r>
              <a:rPr lang="en-US" sz="2400" b="1" dirty="0">
                <a:hlinkClick r:id="rId6" action="ppaction://hlinksldjump">
                  <a:extLst>
                    <a:ext uri="{A12FA001-AC4F-418D-AE19-62706E023703}">
                      <ahyp:hlinkClr xmlns:ahyp="http://schemas.microsoft.com/office/drawing/2018/hyperlinkcolor" val="tx"/>
                    </a:ext>
                  </a:extLst>
                </a:hlinkClick>
              </a:rPr>
              <a:t>Data Generation</a:t>
            </a:r>
            <a:endParaRPr lang="en-US" sz="2400" b="1" dirty="0"/>
          </a:p>
          <a:p>
            <a:pPr marL="457200" indent="-457200">
              <a:buFont typeface="+mj-lt"/>
              <a:buAutoNum type="arabicPeriod"/>
            </a:pPr>
            <a:r>
              <a:rPr lang="en-US" sz="2400" b="1" dirty="0">
                <a:hlinkClick r:id="rId7" action="ppaction://hlinksldjump">
                  <a:extLst>
                    <a:ext uri="{A12FA001-AC4F-418D-AE19-62706E023703}">
                      <ahyp:hlinkClr xmlns:ahyp="http://schemas.microsoft.com/office/drawing/2018/hyperlinkcolor" val="tx"/>
                    </a:ext>
                  </a:extLst>
                </a:hlinkClick>
              </a:rPr>
              <a:t>Data Collection</a:t>
            </a:r>
            <a:endParaRPr lang="en-US" sz="2400" b="1" dirty="0"/>
          </a:p>
          <a:p>
            <a:pPr marL="457200" indent="-457200">
              <a:buFont typeface="+mj-lt"/>
              <a:buAutoNum type="arabicPeriod"/>
            </a:pPr>
            <a:r>
              <a:rPr lang="en-US" sz="2400" b="1" dirty="0">
                <a:hlinkClick r:id="rId8" action="ppaction://hlinksldjump">
                  <a:extLst>
                    <a:ext uri="{A12FA001-AC4F-418D-AE19-62706E023703}">
                      <ahyp:hlinkClr xmlns:ahyp="http://schemas.microsoft.com/office/drawing/2018/hyperlinkcolor" val="tx"/>
                    </a:ext>
                  </a:extLst>
                </a:hlinkClick>
              </a:rPr>
              <a:t>Data Processing</a:t>
            </a:r>
            <a:endParaRPr lang="en-US" sz="2400" b="1" dirty="0"/>
          </a:p>
          <a:p>
            <a:pPr marL="457200" indent="-457200">
              <a:buFont typeface="+mj-lt"/>
              <a:buAutoNum type="arabicPeriod"/>
            </a:pPr>
            <a:r>
              <a:rPr lang="en-US" sz="2400" b="1" dirty="0">
                <a:hlinkClick r:id="rId9" action="ppaction://hlinksldjump">
                  <a:extLst>
                    <a:ext uri="{A12FA001-AC4F-418D-AE19-62706E023703}">
                      <ahyp:hlinkClr xmlns:ahyp="http://schemas.microsoft.com/office/drawing/2018/hyperlinkcolor" val="tx"/>
                    </a:ext>
                  </a:extLst>
                </a:hlinkClick>
              </a:rPr>
              <a:t>Data Storage</a:t>
            </a:r>
            <a:endParaRPr lang="en-US" sz="2400" b="1" dirty="0"/>
          </a:p>
          <a:p>
            <a:pPr marL="457200" indent="-457200">
              <a:buFont typeface="+mj-lt"/>
              <a:buAutoNum type="arabicPeriod"/>
            </a:pPr>
            <a:r>
              <a:rPr lang="en-US" sz="2400" b="1" dirty="0">
                <a:hlinkClick r:id="rId10" action="ppaction://hlinksldjump">
                  <a:extLst>
                    <a:ext uri="{A12FA001-AC4F-418D-AE19-62706E023703}">
                      <ahyp:hlinkClr xmlns:ahyp="http://schemas.microsoft.com/office/drawing/2018/hyperlinkcolor" val="tx"/>
                    </a:ext>
                  </a:extLst>
                </a:hlinkClick>
              </a:rPr>
              <a:t>Data Management</a:t>
            </a:r>
            <a:endParaRPr lang="en-US" sz="2400" b="1" dirty="0"/>
          </a:p>
          <a:p>
            <a:pPr marL="457200" indent="-457200">
              <a:buFont typeface="+mj-lt"/>
              <a:buAutoNum type="arabicPeriod"/>
            </a:pPr>
            <a:r>
              <a:rPr lang="en-US" sz="2400" b="1" dirty="0">
                <a:hlinkClick r:id="rId11" action="ppaction://hlinksldjump">
                  <a:extLst>
                    <a:ext uri="{A12FA001-AC4F-418D-AE19-62706E023703}">
                      <ahyp:hlinkClr xmlns:ahyp="http://schemas.microsoft.com/office/drawing/2018/hyperlinkcolor" val="tx"/>
                    </a:ext>
                  </a:extLst>
                </a:hlinkClick>
              </a:rPr>
              <a:t>Data Analysis</a:t>
            </a:r>
            <a:endParaRPr lang="en-US" sz="2400" b="1" dirty="0"/>
          </a:p>
          <a:p>
            <a:pPr marL="457200" indent="-457200">
              <a:buFont typeface="+mj-lt"/>
              <a:buAutoNum type="arabicPeriod"/>
            </a:pPr>
            <a:r>
              <a:rPr lang="en-US" sz="2400" b="1" dirty="0">
                <a:hlinkClick r:id="rId12" action="ppaction://hlinksldjump">
                  <a:extLst>
                    <a:ext uri="{A12FA001-AC4F-418D-AE19-62706E023703}">
                      <ahyp:hlinkClr xmlns:ahyp="http://schemas.microsoft.com/office/drawing/2018/hyperlinkcolor" val="tx"/>
                    </a:ext>
                  </a:extLst>
                </a:hlinkClick>
              </a:rPr>
              <a:t>Data Visualization</a:t>
            </a:r>
            <a:endParaRPr lang="en-US" sz="2400" b="1" dirty="0"/>
          </a:p>
          <a:p>
            <a:pPr marL="457200" indent="-457200">
              <a:buFont typeface="+mj-lt"/>
              <a:buAutoNum type="arabicPeriod"/>
            </a:pPr>
            <a:r>
              <a:rPr lang="en-US" sz="2400" b="1" dirty="0">
                <a:hlinkClick r:id="rId13" action="ppaction://hlinksldjump">
                  <a:extLst>
                    <a:ext uri="{A12FA001-AC4F-418D-AE19-62706E023703}">
                      <ahyp:hlinkClr xmlns:ahyp="http://schemas.microsoft.com/office/drawing/2018/hyperlinkcolor" val="tx"/>
                    </a:ext>
                  </a:extLst>
                </a:hlinkClick>
              </a:rPr>
              <a:t>Data Interpretation</a:t>
            </a:r>
            <a:endParaRPr lang="en-US" sz="2400" b="1" dirty="0"/>
          </a:p>
          <a:p>
            <a:pPr marL="457200" indent="-457200">
              <a:buFont typeface="+mj-lt"/>
              <a:buAutoNum type="arabicPeriod"/>
            </a:pPr>
            <a:r>
              <a:rPr lang="en-US" sz="2400" b="1" dirty="0">
                <a:hlinkClick r:id="rId14" action="ppaction://hlinksldjump">
                  <a:extLst>
                    <a:ext uri="{A12FA001-AC4F-418D-AE19-62706E023703}">
                      <ahyp:hlinkClr xmlns:ahyp="http://schemas.microsoft.com/office/drawing/2018/hyperlinkcolor" val="tx"/>
                    </a:ext>
                  </a:extLst>
                </a:hlinkClick>
              </a:rPr>
              <a:t>Conclusion</a:t>
            </a:r>
            <a:endParaRPr lang="en-US" sz="2400" b="1" dirty="0"/>
          </a:p>
          <a:p>
            <a:pPr marL="0" indent="0">
              <a:buNone/>
            </a:pPr>
            <a:endParaRPr lang="en-US" dirty="0"/>
          </a:p>
        </p:txBody>
      </p:sp>
      <p:pic>
        <p:nvPicPr>
          <p:cNvPr id="4" name="Picture 3" descr="Close-up of hopscotch on a sidewalk">
            <a:extLst>
              <a:ext uri="{FF2B5EF4-FFF2-40B4-BE49-F238E27FC236}">
                <a16:creationId xmlns:a16="http://schemas.microsoft.com/office/drawing/2014/main" id="{3F3D7A65-E2DF-566E-C35A-895DF89912E7}"/>
              </a:ext>
            </a:extLst>
          </p:cNvPr>
          <p:cNvPicPr>
            <a:picLocks noChangeAspect="1"/>
          </p:cNvPicPr>
          <p:nvPr/>
        </p:nvPicPr>
        <p:blipFill>
          <a:blip r:embed="rId15">
            <a:duotone>
              <a:prstClr val="black"/>
              <a:schemeClr val="accent5">
                <a:tint val="45000"/>
                <a:satMod val="400000"/>
              </a:schemeClr>
            </a:duotone>
            <a:alphaModFix amt="25000"/>
          </a:blip>
          <a:srcRect t="23391" r="9091"/>
          <a:stretch/>
        </p:blipFill>
        <p:spPr>
          <a:xfrm>
            <a:off x="20" y="2030"/>
            <a:ext cx="12191980" cy="6855970"/>
          </a:xfrm>
          <a:prstGeom prst="rect">
            <a:avLst/>
          </a:prstGeom>
        </p:spPr>
      </p:pic>
    </p:spTree>
    <p:extLst>
      <p:ext uri="{BB962C8B-B14F-4D97-AF65-F5344CB8AC3E}">
        <p14:creationId xmlns:p14="http://schemas.microsoft.com/office/powerpoint/2010/main" val="737969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lose-up of hopscotch on a sidewalk">
            <a:extLst>
              <a:ext uri="{FF2B5EF4-FFF2-40B4-BE49-F238E27FC236}">
                <a16:creationId xmlns:a16="http://schemas.microsoft.com/office/drawing/2014/main" id="{C6DEE6F8-614D-B7A4-AA12-8D75EC85E923}"/>
              </a:ext>
            </a:extLst>
          </p:cNvPr>
          <p:cNvPicPr>
            <a:picLocks noChangeAspect="1"/>
          </p:cNvPicPr>
          <p:nvPr/>
        </p:nvPicPr>
        <p:blipFill>
          <a:blip r:embed="rId3">
            <a:duotone>
              <a:prstClr val="black"/>
              <a:schemeClr val="accent5">
                <a:tint val="45000"/>
                <a:satMod val="400000"/>
              </a:schemeClr>
            </a:duotone>
            <a:alphaModFix amt="25000"/>
          </a:blip>
          <a:srcRect t="23391" r="9091"/>
          <a:stretch/>
        </p:blipFill>
        <p:spPr>
          <a:xfrm>
            <a:off x="0" y="0"/>
            <a:ext cx="12191980" cy="6855970"/>
          </a:xfrm>
          <a:prstGeom prst="rect">
            <a:avLst/>
          </a:prstGeom>
        </p:spPr>
      </p:pic>
      <p:sp>
        <p:nvSpPr>
          <p:cNvPr id="2" name="Title 1">
            <a:extLst>
              <a:ext uri="{FF2B5EF4-FFF2-40B4-BE49-F238E27FC236}">
                <a16:creationId xmlns:a16="http://schemas.microsoft.com/office/drawing/2014/main" id="{1ED1CE41-8854-3AA5-2DE3-1957A82AE9A0}"/>
              </a:ext>
            </a:extLst>
          </p:cNvPr>
          <p:cNvSpPr>
            <a:spLocks noGrp="1"/>
          </p:cNvSpPr>
          <p:nvPr>
            <p:ph type="title"/>
          </p:nvPr>
        </p:nvSpPr>
        <p:spPr>
          <a:xfrm>
            <a:off x="1069858" y="1611437"/>
            <a:ext cx="9886007" cy="2048934"/>
          </a:xfrm>
        </p:spPr>
        <p:txBody>
          <a:bodyPr vert="horz" lIns="91440" tIns="45720" rIns="91440" bIns="45720" rtlCol="0" anchor="b">
            <a:noAutofit/>
          </a:bodyPr>
          <a:lstStyle/>
          <a:p>
            <a:pPr marL="342900" indent="-342900">
              <a:lnSpc>
                <a:spcPct val="90000"/>
              </a:lnSpc>
              <a:buFont typeface="Wingdings" panose="05000000000000000000" pitchFamily="2" charset="2"/>
              <a:buChar char="Ø"/>
            </a:pPr>
            <a:r>
              <a:rPr lang="en-US" sz="2000" dirty="0"/>
              <a:t>From the analysis and visualizations, it is clear that the fatality rate can be significantly reduced by using vehicles with high safety ratings (4 or 5 stars) for transportation. We have also extracted data on the vehicle makes that are involved in the most accidents and their associated fatality rates. This analysis highlights the importance of considering safety ratings when the public plans to purchase a new vehicle.</a:t>
            </a:r>
            <a:br>
              <a:rPr lang="en-US" sz="2000" dirty="0"/>
            </a:br>
            <a:endParaRPr lang="en-US" sz="2000" dirty="0"/>
          </a:p>
        </p:txBody>
      </p:sp>
      <p:sp>
        <p:nvSpPr>
          <p:cNvPr id="3" name="TextBox 2">
            <a:extLst>
              <a:ext uri="{FF2B5EF4-FFF2-40B4-BE49-F238E27FC236}">
                <a16:creationId xmlns:a16="http://schemas.microsoft.com/office/drawing/2014/main" id="{B0CD5ECC-4B7D-D18C-1A8F-C57E340BFE38}"/>
              </a:ext>
            </a:extLst>
          </p:cNvPr>
          <p:cNvSpPr txBox="1"/>
          <p:nvPr/>
        </p:nvSpPr>
        <p:spPr>
          <a:xfrm>
            <a:off x="1069860" y="982133"/>
            <a:ext cx="4007828" cy="584775"/>
          </a:xfrm>
          <a:prstGeom prst="rect">
            <a:avLst/>
          </a:prstGeom>
          <a:noFill/>
        </p:spPr>
        <p:txBody>
          <a:bodyPr wrap="none" rtlCol="0">
            <a:spAutoFit/>
          </a:bodyPr>
          <a:lstStyle/>
          <a:p>
            <a:r>
              <a:rPr lang="en-IN" sz="3200" b="1" dirty="0"/>
              <a:t>Data Interpretation</a:t>
            </a:r>
          </a:p>
        </p:txBody>
      </p:sp>
      <p:sp>
        <p:nvSpPr>
          <p:cNvPr id="4" name="TextBox 3">
            <a:extLst>
              <a:ext uri="{FF2B5EF4-FFF2-40B4-BE49-F238E27FC236}">
                <a16:creationId xmlns:a16="http://schemas.microsoft.com/office/drawing/2014/main" id="{B254125A-35E1-DC3D-89A9-EEDF22A6BC79}"/>
              </a:ext>
            </a:extLst>
          </p:cNvPr>
          <p:cNvSpPr txBox="1"/>
          <p:nvPr/>
        </p:nvSpPr>
        <p:spPr>
          <a:xfrm>
            <a:off x="2346960" y="167639"/>
            <a:ext cx="6301740" cy="461665"/>
          </a:xfrm>
          <a:prstGeom prst="rect">
            <a:avLst/>
          </a:prstGeom>
          <a:noFill/>
        </p:spPr>
        <p:txBody>
          <a:bodyPr wrap="square" rtlCol="0">
            <a:spAutoFit/>
          </a:bodyPr>
          <a:lstStyle/>
          <a:p>
            <a:r>
              <a:rPr lang="en-US" sz="2400" b="1" dirty="0">
                <a:solidFill>
                  <a:schemeClr val="tx2"/>
                </a:solidFill>
              </a:rPr>
              <a:t>Data Life Cycle For Accident Analysis</a:t>
            </a:r>
            <a:endParaRPr lang="en-IN" sz="2400" dirty="0"/>
          </a:p>
        </p:txBody>
      </p:sp>
      <p:sp>
        <p:nvSpPr>
          <p:cNvPr id="6" name="Title 1">
            <a:extLst>
              <a:ext uri="{FF2B5EF4-FFF2-40B4-BE49-F238E27FC236}">
                <a16:creationId xmlns:a16="http://schemas.microsoft.com/office/drawing/2014/main" id="{D1A9B219-F67B-AA72-78EC-B276B6CDA863}"/>
              </a:ext>
            </a:extLst>
          </p:cNvPr>
          <p:cNvSpPr txBox="1">
            <a:spLocks/>
          </p:cNvSpPr>
          <p:nvPr/>
        </p:nvSpPr>
        <p:spPr>
          <a:xfrm>
            <a:off x="1069857" y="3427985"/>
            <a:ext cx="9886007" cy="1601215"/>
          </a:xfrm>
          <a:prstGeom prst="rect">
            <a:avLst/>
          </a:prstGeom>
        </p:spPr>
        <p:txBody>
          <a:bodyPr vert="horz" lIns="91440" tIns="45720" rIns="91440" bIns="4572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90000"/>
              </a:lnSpc>
              <a:buFont typeface="Wingdings" panose="05000000000000000000" pitchFamily="2" charset="2"/>
              <a:buChar char="Ø"/>
            </a:pPr>
            <a:r>
              <a:rPr lang="en-US" sz="2000" dirty="0"/>
              <a:t>In addition to the above, we have analyzed busy traffic days and hours, identifying weekends and the period from 4 PM to 12 AM as the times with the highest fatality rates. This insight enables authorities to enhance safety measures during these peak periods and informs the implementation of additional infrastructure projects to improve road safety.</a:t>
            </a:r>
          </a:p>
        </p:txBody>
      </p:sp>
    </p:spTree>
    <p:extLst>
      <p:ext uri="{BB962C8B-B14F-4D97-AF65-F5344CB8AC3E}">
        <p14:creationId xmlns:p14="http://schemas.microsoft.com/office/powerpoint/2010/main" val="79271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lose-up of hopscotch on a sidewalk">
            <a:extLst>
              <a:ext uri="{FF2B5EF4-FFF2-40B4-BE49-F238E27FC236}">
                <a16:creationId xmlns:a16="http://schemas.microsoft.com/office/drawing/2014/main" id="{C6DEE6F8-614D-B7A4-AA12-8D75EC85E923}"/>
              </a:ext>
            </a:extLst>
          </p:cNvPr>
          <p:cNvPicPr>
            <a:picLocks noChangeAspect="1"/>
          </p:cNvPicPr>
          <p:nvPr/>
        </p:nvPicPr>
        <p:blipFill>
          <a:blip r:embed="rId3">
            <a:duotone>
              <a:prstClr val="black"/>
              <a:schemeClr val="accent5">
                <a:tint val="45000"/>
                <a:satMod val="400000"/>
              </a:schemeClr>
            </a:duotone>
            <a:alphaModFix amt="25000"/>
          </a:blip>
          <a:srcRect t="23391" r="9091"/>
          <a:stretch/>
        </p:blipFill>
        <p:spPr>
          <a:xfrm>
            <a:off x="20" y="2030"/>
            <a:ext cx="12191980" cy="6855970"/>
          </a:xfrm>
          <a:prstGeom prst="rect">
            <a:avLst/>
          </a:prstGeom>
        </p:spPr>
      </p:pic>
      <p:sp>
        <p:nvSpPr>
          <p:cNvPr id="2" name="Title 1">
            <a:extLst>
              <a:ext uri="{FF2B5EF4-FFF2-40B4-BE49-F238E27FC236}">
                <a16:creationId xmlns:a16="http://schemas.microsoft.com/office/drawing/2014/main" id="{1ED1CE41-8854-3AA5-2DE3-1957A82AE9A0}"/>
              </a:ext>
            </a:extLst>
          </p:cNvPr>
          <p:cNvSpPr>
            <a:spLocks noGrp="1"/>
          </p:cNvSpPr>
          <p:nvPr>
            <p:ph type="title"/>
          </p:nvPr>
        </p:nvSpPr>
        <p:spPr>
          <a:xfrm>
            <a:off x="3716866" y="1617133"/>
            <a:ext cx="6722533" cy="4258734"/>
          </a:xfrm>
        </p:spPr>
        <p:txBody>
          <a:bodyPr vert="horz" lIns="91440" tIns="45720" rIns="91440" bIns="45720" rtlCol="0" anchor="b">
            <a:noAutofit/>
          </a:bodyPr>
          <a:lstStyle/>
          <a:p>
            <a:pPr>
              <a:lnSpc>
                <a:spcPct val="90000"/>
              </a:lnSpc>
            </a:pPr>
            <a:r>
              <a:rPr lang="en-US" sz="2000" dirty="0">
                <a:latin typeface="Times New Roman" panose="02020603050405020304" pitchFamily="18" charset="0"/>
                <a:ea typeface="Calibri" panose="020F0502020204030204" pitchFamily="34" charset="0"/>
              </a:rPr>
              <a:t>We have conducted a thorough analysis of the NHTSA datasets, uncovering various insights related to vehicle types, accident timing, and severity. Our findings indicate that certain vehicles and types are more frequently linked to severe accidents, with fatalities and incidents occurring more often on weekends, particularly on Saturdays. Additionally, the highest traffic volume is observed between 4 PM and 12 AM, highlighting a strong correlation between accidents and fatality rates. This analysis emphasizes the need for targeted safety measures during high-risk periods such as weekends and rush hours, as well as the necessity to improve vehicle safety standards, which have significantly contributed to the reduction in fatalities. Understanding these trends can inform future safety regulations and enhance public awareness regarding accident prevention and vehicle safety.</a:t>
            </a:r>
            <a:endParaRPr lang="en-US" sz="2000" dirty="0"/>
          </a:p>
        </p:txBody>
      </p:sp>
      <p:sp>
        <p:nvSpPr>
          <p:cNvPr id="3" name="TextBox 2">
            <a:extLst>
              <a:ext uri="{FF2B5EF4-FFF2-40B4-BE49-F238E27FC236}">
                <a16:creationId xmlns:a16="http://schemas.microsoft.com/office/drawing/2014/main" id="{B0CD5ECC-4B7D-D18C-1A8F-C57E340BFE38}"/>
              </a:ext>
            </a:extLst>
          </p:cNvPr>
          <p:cNvSpPr txBox="1"/>
          <p:nvPr/>
        </p:nvSpPr>
        <p:spPr>
          <a:xfrm>
            <a:off x="768623" y="3038614"/>
            <a:ext cx="2948243" cy="707886"/>
          </a:xfrm>
          <a:prstGeom prst="rect">
            <a:avLst/>
          </a:prstGeom>
          <a:noFill/>
        </p:spPr>
        <p:txBody>
          <a:bodyPr wrap="none" rtlCol="0">
            <a:spAutoFit/>
          </a:bodyPr>
          <a:lstStyle/>
          <a:p>
            <a:r>
              <a:rPr lang="en-IN" sz="4000" dirty="0"/>
              <a:t>Conclusion</a:t>
            </a:r>
          </a:p>
        </p:txBody>
      </p:sp>
    </p:spTree>
    <p:extLst>
      <p:ext uri="{BB962C8B-B14F-4D97-AF65-F5344CB8AC3E}">
        <p14:creationId xmlns:p14="http://schemas.microsoft.com/office/powerpoint/2010/main" val="100788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lose-up of hopscotch on a sidewalk">
            <a:extLst>
              <a:ext uri="{FF2B5EF4-FFF2-40B4-BE49-F238E27FC236}">
                <a16:creationId xmlns:a16="http://schemas.microsoft.com/office/drawing/2014/main" id="{C6DEE6F8-614D-B7A4-AA12-8D75EC85E923}"/>
              </a:ext>
            </a:extLst>
          </p:cNvPr>
          <p:cNvPicPr>
            <a:picLocks noChangeAspect="1"/>
          </p:cNvPicPr>
          <p:nvPr/>
        </p:nvPicPr>
        <p:blipFill>
          <a:blip r:embed="rId3">
            <a:duotone>
              <a:prstClr val="black"/>
              <a:schemeClr val="accent5">
                <a:tint val="45000"/>
                <a:satMod val="400000"/>
              </a:schemeClr>
            </a:duotone>
            <a:alphaModFix amt="25000"/>
          </a:blip>
          <a:srcRect t="23391" r="9091"/>
          <a:stretch/>
        </p:blipFill>
        <p:spPr>
          <a:xfrm>
            <a:off x="0" y="2030"/>
            <a:ext cx="12191980" cy="6855970"/>
          </a:xfrm>
          <a:prstGeom prst="rect">
            <a:avLst/>
          </a:prstGeom>
        </p:spPr>
      </p:pic>
      <p:sp>
        <p:nvSpPr>
          <p:cNvPr id="2" name="Title 1">
            <a:extLst>
              <a:ext uri="{FF2B5EF4-FFF2-40B4-BE49-F238E27FC236}">
                <a16:creationId xmlns:a16="http://schemas.microsoft.com/office/drawing/2014/main" id="{1ED1CE41-8854-3AA5-2DE3-1957A82AE9A0}"/>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t>The end</a:t>
            </a:r>
          </a:p>
        </p:txBody>
      </p:sp>
    </p:spTree>
    <p:extLst>
      <p:ext uri="{BB962C8B-B14F-4D97-AF65-F5344CB8AC3E}">
        <p14:creationId xmlns:p14="http://schemas.microsoft.com/office/powerpoint/2010/main" val="378217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BE9B-2ADF-ABFF-48D5-DCD695C81BA3}"/>
              </a:ext>
            </a:extLst>
          </p:cNvPr>
          <p:cNvSpPr>
            <a:spLocks noGrp="1"/>
          </p:cNvSpPr>
          <p:nvPr>
            <p:ph type="title"/>
          </p:nvPr>
        </p:nvSpPr>
        <p:spPr/>
        <p:txBody>
          <a:bodyPr>
            <a:noAutofit/>
          </a:bodyPr>
          <a:lstStyle/>
          <a:p>
            <a:r>
              <a:rPr lang="en-US" sz="4800" dirty="0"/>
              <a:t>Problem Statement</a:t>
            </a:r>
          </a:p>
        </p:txBody>
      </p:sp>
      <p:pic>
        <p:nvPicPr>
          <p:cNvPr id="6" name="Content Placeholder 5">
            <a:extLst>
              <a:ext uri="{FF2B5EF4-FFF2-40B4-BE49-F238E27FC236}">
                <a16:creationId xmlns:a16="http://schemas.microsoft.com/office/drawing/2014/main" id="{430F5B8A-136C-FA30-65E7-E6E3241323C0}"/>
              </a:ext>
            </a:extLst>
          </p:cNvPr>
          <p:cNvPicPr>
            <a:picLocks noGrp="1" noChangeAspect="1"/>
          </p:cNvPicPr>
          <p:nvPr>
            <p:ph idx="1"/>
          </p:nvPr>
        </p:nvPicPr>
        <p:blipFill>
          <a:blip r:embed="rId3"/>
          <a:srcRect l="21577" r="13226"/>
          <a:stretch/>
        </p:blipFill>
        <p:spPr>
          <a:xfrm>
            <a:off x="5536150" y="-10277"/>
            <a:ext cx="6655850" cy="685482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 Placeholder 3">
            <a:extLst>
              <a:ext uri="{FF2B5EF4-FFF2-40B4-BE49-F238E27FC236}">
                <a16:creationId xmlns:a16="http://schemas.microsoft.com/office/drawing/2014/main" id="{EEB5C556-83E7-ADFB-341D-B7A15F0768B5}"/>
              </a:ext>
            </a:extLst>
          </p:cNvPr>
          <p:cNvSpPr>
            <a:spLocks noGrp="1"/>
          </p:cNvSpPr>
          <p:nvPr>
            <p:ph type="body" sz="half" idx="2"/>
          </p:nvPr>
        </p:nvSpPr>
        <p:spPr/>
        <p:txBody>
          <a:bodyPr/>
          <a:lstStyle/>
          <a:p>
            <a:r>
              <a:rPr lang="en-US" sz="1800" dirty="0"/>
              <a:t>The Impact of car safety features on lowering deaths, and how do certain vehicle characteristics (make, model, year) correspond with accident outcomes .</a:t>
            </a:r>
          </a:p>
          <a:p>
            <a:endParaRPr lang="en-IN" dirty="0"/>
          </a:p>
        </p:txBody>
      </p:sp>
    </p:spTree>
    <p:extLst>
      <p:ext uri="{BB962C8B-B14F-4D97-AF65-F5344CB8AC3E}">
        <p14:creationId xmlns:p14="http://schemas.microsoft.com/office/powerpoint/2010/main" val="3575883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6479A0E9-6268-DBFC-2B84-1D1D5C642254}"/>
              </a:ext>
            </a:extLst>
          </p:cNvPr>
          <p:cNvPicPr>
            <a:picLocks noChangeAspect="1"/>
          </p:cNvPicPr>
          <p:nvPr/>
        </p:nvPicPr>
        <p:blipFill>
          <a:blip r:embed="rId3">
            <a:duotone>
              <a:prstClr val="black"/>
              <a:schemeClr val="accent5">
                <a:tint val="45000"/>
                <a:satMod val="400000"/>
              </a:schemeClr>
            </a:duotone>
            <a:alphaModFix amt="15000"/>
          </a:blip>
          <a:srcRect t="7017" b="8713"/>
          <a:stretch/>
        </p:blipFill>
        <p:spPr>
          <a:xfrm>
            <a:off x="20" y="0"/>
            <a:ext cx="12191980" cy="6857990"/>
          </a:xfrm>
          <a:prstGeom prst="rect">
            <a:avLst/>
          </a:prstGeom>
        </p:spPr>
      </p:pic>
      <p:sp>
        <p:nvSpPr>
          <p:cNvPr id="2" name="Title 1">
            <a:extLst>
              <a:ext uri="{FF2B5EF4-FFF2-40B4-BE49-F238E27FC236}">
                <a16:creationId xmlns:a16="http://schemas.microsoft.com/office/drawing/2014/main" id="{D89DBE9B-2ADF-ABFF-48D5-DCD695C81BA3}"/>
              </a:ext>
            </a:extLst>
          </p:cNvPr>
          <p:cNvSpPr>
            <a:spLocks noGrp="1"/>
          </p:cNvSpPr>
          <p:nvPr>
            <p:ph type="title"/>
          </p:nvPr>
        </p:nvSpPr>
        <p:spPr/>
        <p:txBody>
          <a:bodyPr>
            <a:normAutofit/>
          </a:bodyPr>
          <a:lstStyle/>
          <a:p>
            <a:r>
              <a:rPr lang="en-US" sz="4400" dirty="0"/>
              <a:t>Business Understanding</a:t>
            </a:r>
            <a:endParaRPr lang="en-US" dirty="0"/>
          </a:p>
        </p:txBody>
      </p:sp>
      <p:sp>
        <p:nvSpPr>
          <p:cNvPr id="3" name="Content Placeholder 2">
            <a:extLst>
              <a:ext uri="{FF2B5EF4-FFF2-40B4-BE49-F238E27FC236}">
                <a16:creationId xmlns:a16="http://schemas.microsoft.com/office/drawing/2014/main" id="{334F9076-0AEE-8F1A-4181-16FC048E708B}"/>
              </a:ext>
            </a:extLst>
          </p:cNvPr>
          <p:cNvSpPr>
            <a:spLocks noGrp="1"/>
          </p:cNvSpPr>
          <p:nvPr>
            <p:ph idx="1"/>
          </p:nvPr>
        </p:nvSpPr>
        <p:spPr/>
        <p:txBody>
          <a:bodyPr anchor="ctr">
            <a:normAutofit/>
          </a:bodyPr>
          <a:lstStyle/>
          <a:p>
            <a:pPr marL="0" indent="0">
              <a:buNone/>
            </a:pPr>
            <a:endParaRPr lang="en-US" dirty="0"/>
          </a:p>
          <a:p>
            <a:pPr marL="0" indent="0">
              <a:buNone/>
            </a:pPr>
            <a:endParaRPr lang="en-US" dirty="0"/>
          </a:p>
        </p:txBody>
      </p:sp>
      <p:graphicFrame>
        <p:nvGraphicFramePr>
          <p:cNvPr id="4" name="Content Placeholder 2">
            <a:extLst>
              <a:ext uri="{FF2B5EF4-FFF2-40B4-BE49-F238E27FC236}">
                <a16:creationId xmlns:a16="http://schemas.microsoft.com/office/drawing/2014/main" id="{FD2A6A5F-A743-E6EE-73C0-B9282F217B76}"/>
              </a:ext>
            </a:extLst>
          </p:cNvPr>
          <p:cNvGraphicFramePr>
            <a:graphicFrameLocks/>
          </p:cNvGraphicFramePr>
          <p:nvPr>
            <p:extLst>
              <p:ext uri="{D42A27DB-BD31-4B8C-83A1-F6EECF244321}">
                <p14:modId xmlns:p14="http://schemas.microsoft.com/office/powerpoint/2010/main" val="1673304270"/>
              </p:ext>
            </p:extLst>
          </p:nvPr>
        </p:nvGraphicFramePr>
        <p:xfrm>
          <a:off x="685800" y="1853248"/>
          <a:ext cx="10274300" cy="38998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4300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B07D-DDD6-E2C4-C372-128872757A31}"/>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Introduction</a:t>
            </a:r>
          </a:p>
        </p:txBody>
      </p:sp>
      <p:sp>
        <p:nvSpPr>
          <p:cNvPr id="3" name="Content Placeholder 2">
            <a:extLst>
              <a:ext uri="{FF2B5EF4-FFF2-40B4-BE49-F238E27FC236}">
                <a16:creationId xmlns:a16="http://schemas.microsoft.com/office/drawing/2014/main" id="{DDC8A0B5-8314-9975-8E21-4247EA1F655C}"/>
              </a:ext>
            </a:extLst>
          </p:cNvPr>
          <p:cNvSpPr>
            <a:spLocks noGrp="1"/>
          </p:cNvSpPr>
          <p:nvPr>
            <p:ph idx="1"/>
          </p:nvPr>
        </p:nvSpPr>
        <p:spPr>
          <a:xfrm>
            <a:off x="648930" y="2438400"/>
            <a:ext cx="6188189" cy="3785419"/>
          </a:xfrm>
        </p:spPr>
        <p:txBody>
          <a:bodyPr>
            <a:normAutofit fontScale="92500" lnSpcReduction="20000"/>
          </a:bodyPr>
          <a:lstStyle/>
          <a:p>
            <a:r>
              <a:rPr lang="en-US" dirty="0"/>
              <a:t>This project analyzes road safety by examining accident data from the NHTSA's Fatality Analysis Reporting System (FARS) and vehicle-specific information. It aims to identify correlations between vehicle make and accident severity, ultimately providing insights to enhance safety standards and inform regulatory decisions regarding vehicle safety and accident prevention</a:t>
            </a:r>
          </a:p>
          <a:p>
            <a:r>
              <a:rPr lang="en-US" dirty="0">
                <a:solidFill>
                  <a:srgbClr val="FFFFFF"/>
                </a:solidFill>
              </a:rPr>
              <a:t>In addition, this project analyzes peak accident hours and days, which will help authorities improve traffic rules and safety guidelines to ensure the utmost safety for those traveling on the road.</a:t>
            </a:r>
          </a:p>
        </p:txBody>
      </p:sp>
      <p:pic>
        <p:nvPicPr>
          <p:cNvPr id="5" name="Picture 4" descr="Person writing on a notepad">
            <a:extLst>
              <a:ext uri="{FF2B5EF4-FFF2-40B4-BE49-F238E27FC236}">
                <a16:creationId xmlns:a16="http://schemas.microsoft.com/office/drawing/2014/main" id="{35CF5743-5DF5-D6DA-3725-B0C07DB14BB0}"/>
              </a:ext>
            </a:extLst>
          </p:cNvPr>
          <p:cNvPicPr>
            <a:picLocks noChangeAspect="1"/>
          </p:cNvPicPr>
          <p:nvPr/>
        </p:nvPicPr>
        <p:blipFill>
          <a:blip r:embed="rId3"/>
          <a:srcRect l="25015" r="1763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100984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8383-6081-88EF-0381-729B7C171DE4}"/>
              </a:ext>
            </a:extLst>
          </p:cNvPr>
          <p:cNvSpPr>
            <a:spLocks noGrp="1"/>
          </p:cNvSpPr>
          <p:nvPr>
            <p:ph type="title"/>
          </p:nvPr>
        </p:nvSpPr>
        <p:spPr/>
        <p:txBody>
          <a:bodyPr>
            <a:normAutofit/>
          </a:bodyPr>
          <a:lstStyle/>
          <a:p>
            <a:r>
              <a:rPr lang="en-US" sz="4000" dirty="0">
                <a:solidFill>
                  <a:schemeClr val="tx2"/>
                </a:solidFill>
              </a:rPr>
              <a:t>Data Life Cycle For Accident Analysis</a:t>
            </a:r>
            <a:endParaRPr lang="en-US" dirty="0"/>
          </a:p>
        </p:txBody>
      </p:sp>
      <p:sp>
        <p:nvSpPr>
          <p:cNvPr id="4" name="Content Placeholder 3">
            <a:extLst>
              <a:ext uri="{FF2B5EF4-FFF2-40B4-BE49-F238E27FC236}">
                <a16:creationId xmlns:a16="http://schemas.microsoft.com/office/drawing/2014/main" id="{BB3A1D94-9A03-CCD9-C99F-119AA8E92618}"/>
              </a:ext>
            </a:extLst>
          </p:cNvPr>
          <p:cNvSpPr>
            <a:spLocks noGrp="1"/>
          </p:cNvSpPr>
          <p:nvPr>
            <p:ph idx="1"/>
          </p:nvPr>
        </p:nvSpPr>
        <p:spPr>
          <a:xfrm>
            <a:off x="768096" y="905256"/>
            <a:ext cx="9281757" cy="5343143"/>
          </a:xfrm>
        </p:spPr>
        <p:txBody>
          <a:bodyPr>
            <a:normAutofit lnSpcReduction="10000"/>
          </a:bodyPr>
          <a:lstStyle/>
          <a:p>
            <a:pPr marL="0" indent="0">
              <a:buNone/>
            </a:pPr>
            <a:r>
              <a:rPr lang="en-US" dirty="0">
                <a:solidFill>
                  <a:schemeClr val="tx2"/>
                </a:solidFill>
              </a:rPr>
              <a:t>	      </a:t>
            </a:r>
          </a:p>
          <a:p>
            <a:pPr marL="0" indent="0" algn="ctr">
              <a:buNone/>
            </a:pPr>
            <a:r>
              <a:rPr lang="en-US" dirty="0">
                <a:solidFill>
                  <a:schemeClr val="tx2"/>
                </a:solidFill>
              </a:rPr>
              <a:t> </a:t>
            </a:r>
            <a:r>
              <a:rPr lang="en-US" sz="3200" b="1" dirty="0">
                <a:solidFill>
                  <a:schemeClr val="tx2"/>
                </a:solidFill>
              </a:rPr>
              <a:t>Data Generation </a:t>
            </a:r>
          </a:p>
          <a:p>
            <a:pPr marL="0" indent="0" algn="ctr">
              <a:buNone/>
            </a:pPr>
            <a:endParaRPr lang="en-US" sz="1000" b="1" dirty="0">
              <a:solidFill>
                <a:schemeClr val="tx2"/>
              </a:solidFill>
            </a:endParaRPr>
          </a:p>
          <a:p>
            <a:r>
              <a:rPr lang="en-US" sz="2000" dirty="0"/>
              <a:t>Whenever accidents happen and they are reported to the police department, the raw or unstructured information such as model of vehicle , the location of the incident happened, date and time , operating behavior, and if any injuries are  occurred. This accident data is collected and analyzed by the NHTSA’s - National Highway Traffic Safety Administration’s.</a:t>
            </a:r>
          </a:p>
          <a:p>
            <a:pPr marL="0" indent="0">
              <a:buNone/>
            </a:pPr>
            <a:r>
              <a:rPr lang="en-US" sz="2000" dirty="0">
                <a:latin typeface="Aptos" panose="020B0004020202020204" pitchFamily="34" charset="0"/>
              </a:rPr>
              <a:t>     </a:t>
            </a:r>
            <a:r>
              <a:rPr lang="en-US" sz="1600" b="0" i="0" u="none" strike="noStrike" dirty="0">
                <a:effectLst/>
                <a:latin typeface="Aptos" panose="020B0004020202020204" pitchFamily="34" charset="0"/>
              </a:rPr>
              <a:t>Website link </a:t>
            </a:r>
            <a:r>
              <a:rPr lang="en-US" sz="1600" b="0" i="0" u="none" strike="noStrike" dirty="0">
                <a:solidFill>
                  <a:srgbClr val="212121"/>
                </a:solidFill>
                <a:effectLst/>
                <a:latin typeface="Aptos" panose="020B0004020202020204" pitchFamily="34" charset="0"/>
              </a:rPr>
              <a:t>-  </a:t>
            </a:r>
            <a:r>
              <a:rPr lang="en-US" sz="1600" b="0" i="0" u="none" strike="noStrike" dirty="0">
                <a:solidFill>
                  <a:srgbClr val="212121"/>
                </a:solidFill>
                <a:effectLst/>
                <a:latin typeface="Aptos" panose="020B0004020202020204" pitchFamily="34" charset="0"/>
                <a:hlinkClick r:id="rId3"/>
              </a:rPr>
              <a:t>https://www.nhtsa.gov/file-downloads?p=nhtsa/downloads/FARS/</a:t>
            </a:r>
            <a:endParaRPr lang="en-US" sz="1600" b="0" i="0" u="none" strike="noStrike" dirty="0">
              <a:solidFill>
                <a:srgbClr val="212121"/>
              </a:solidFill>
              <a:effectLst/>
              <a:latin typeface="Aptos" panose="020B0004020202020204" pitchFamily="34" charset="0"/>
            </a:endParaRPr>
          </a:p>
          <a:p>
            <a:r>
              <a:rPr lang="en-US" sz="2000" dirty="0"/>
              <a:t>Automobile manufacturers conduct out safety evaluations independently, generating information on the make, model, year, and safety ratings of their vehicles. This vehicle-specific data is also maintained in the NHTSA Open Data Portal repository</a:t>
            </a:r>
            <a:r>
              <a:rPr lang="en-US" sz="1800" dirty="0"/>
              <a:t>.</a:t>
            </a:r>
          </a:p>
          <a:p>
            <a:pPr marL="0" indent="0">
              <a:buNone/>
            </a:pPr>
            <a:r>
              <a:rPr lang="en-US" sz="1800" dirty="0"/>
              <a:t>     </a:t>
            </a:r>
            <a:r>
              <a:rPr lang="en-US" sz="1600" b="0" i="0" u="none" strike="noStrike" dirty="0">
                <a:effectLst/>
                <a:latin typeface="Aptos" panose="020B0004020202020204" pitchFamily="34" charset="0"/>
              </a:rPr>
              <a:t>Website link </a:t>
            </a:r>
            <a:r>
              <a:rPr lang="en-US" sz="1600" b="0" i="0" u="none" strike="noStrike" dirty="0">
                <a:solidFill>
                  <a:srgbClr val="212121"/>
                </a:solidFill>
                <a:effectLst/>
                <a:latin typeface="Aptos" panose="020B0004020202020204" pitchFamily="34" charset="0"/>
              </a:rPr>
              <a:t>- </a:t>
            </a:r>
            <a:r>
              <a:rPr lang="en-US" sz="1600" b="0" i="0" u="sng" dirty="0">
                <a:solidFill>
                  <a:srgbClr val="0078D7"/>
                </a:solidFill>
                <a:effectLst/>
                <a:latin typeface="Aptos" panose="020B0004020202020204" pitchFamily="34" charset="0"/>
                <a:hlinkClick r:id="rId4" tooltip="Original URL:&#10;https://www.nhtsa.gov/nhtsa-datasets-and-apis#ratings&#10;&#10;Click to follow link."/>
              </a:rPr>
              <a:t>https://www.nhtsa.gov/nhtsa-datasets-and-apis#ratings</a:t>
            </a:r>
            <a:endParaRPr lang="en-US" sz="1600" dirty="0">
              <a:solidFill>
                <a:schemeClr val="tx2"/>
              </a:solidFill>
            </a:endParaRPr>
          </a:p>
          <a:p>
            <a:endParaRPr lang="en-IN" i="1" dirty="0"/>
          </a:p>
        </p:txBody>
      </p:sp>
    </p:spTree>
    <p:extLst>
      <p:ext uri="{BB962C8B-B14F-4D97-AF65-F5344CB8AC3E}">
        <p14:creationId xmlns:p14="http://schemas.microsoft.com/office/powerpoint/2010/main" val="4024334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8383-6081-88EF-0381-729B7C171DE4}"/>
              </a:ext>
            </a:extLst>
          </p:cNvPr>
          <p:cNvSpPr>
            <a:spLocks noGrp="1"/>
          </p:cNvSpPr>
          <p:nvPr>
            <p:ph type="title"/>
          </p:nvPr>
        </p:nvSpPr>
        <p:spPr/>
        <p:txBody>
          <a:bodyPr>
            <a:normAutofit/>
          </a:bodyPr>
          <a:lstStyle/>
          <a:p>
            <a:r>
              <a:rPr lang="en-US" sz="4000" dirty="0">
                <a:solidFill>
                  <a:schemeClr val="tx2"/>
                </a:solidFill>
              </a:rPr>
              <a:t>Data Life Cycle For Accident Analysis</a:t>
            </a:r>
            <a:endParaRPr lang="en-US" dirty="0"/>
          </a:p>
        </p:txBody>
      </p:sp>
      <p:sp>
        <p:nvSpPr>
          <p:cNvPr id="4" name="Content Placeholder 3">
            <a:extLst>
              <a:ext uri="{FF2B5EF4-FFF2-40B4-BE49-F238E27FC236}">
                <a16:creationId xmlns:a16="http://schemas.microsoft.com/office/drawing/2014/main" id="{BB3A1D94-9A03-CCD9-C99F-119AA8E92618}"/>
              </a:ext>
            </a:extLst>
          </p:cNvPr>
          <p:cNvSpPr>
            <a:spLocks noGrp="1"/>
          </p:cNvSpPr>
          <p:nvPr>
            <p:ph idx="1"/>
          </p:nvPr>
        </p:nvSpPr>
        <p:spPr>
          <a:xfrm>
            <a:off x="813816" y="1463040"/>
            <a:ext cx="9236037" cy="4785359"/>
          </a:xfrm>
        </p:spPr>
        <p:txBody>
          <a:bodyPr>
            <a:normAutofit fontScale="92500" lnSpcReduction="20000"/>
          </a:bodyPr>
          <a:lstStyle/>
          <a:p>
            <a:pPr marL="0" indent="0" algn="ctr">
              <a:buNone/>
            </a:pPr>
            <a:r>
              <a:rPr lang="en-US" sz="3500" b="1" dirty="0">
                <a:solidFill>
                  <a:schemeClr val="tx2"/>
                </a:solidFill>
              </a:rPr>
              <a:t>Data Collection</a:t>
            </a:r>
          </a:p>
          <a:p>
            <a:pPr marL="0" indent="0" algn="ctr">
              <a:buNone/>
            </a:pPr>
            <a:endParaRPr lang="en-US" sz="1800" dirty="0">
              <a:solidFill>
                <a:schemeClr val="tx2"/>
              </a:solidFill>
            </a:endParaRPr>
          </a:p>
          <a:p>
            <a:pPr marL="0" indent="0">
              <a:buNone/>
            </a:pPr>
            <a:r>
              <a:rPr lang="en-US" sz="1800" dirty="0">
                <a:solidFill>
                  <a:schemeClr val="tx2"/>
                </a:solidFill>
              </a:rPr>
              <a:t>Our use case begin by collecting one Static dataset and Streaming Data</a:t>
            </a:r>
          </a:p>
          <a:p>
            <a:r>
              <a:rPr lang="en-US" sz="1800" dirty="0">
                <a:solidFill>
                  <a:schemeClr val="tx2"/>
                </a:solidFill>
              </a:rPr>
              <a:t>Accident Data - The static dataset can be downloaded from the </a:t>
            </a:r>
            <a:r>
              <a:rPr lang="en-US" sz="1800" dirty="0"/>
              <a:t>NHTSA website where it contains Year wise Fatality Analysis Reporting System (FARS) data . The FARS provides accidental information among each state such as vehicle kind, the spot , state  and driver conduct which will be collected via in this dataset under year wise folder – ‘</a:t>
            </a:r>
            <a:r>
              <a:rPr lang="en-US" sz="1800" dirty="0">
                <a:hlinkClick r:id="rId3">
                  <a:extLst>
                    <a:ext uri="{A12FA001-AC4F-418D-AE19-62706E023703}">
                      <ahyp:hlinkClr xmlns:ahyp="http://schemas.microsoft.com/office/drawing/2018/hyperlinkcolor" val="tx"/>
                    </a:ext>
                  </a:extLst>
                </a:hlinkClick>
              </a:rPr>
              <a:t>FARSNationalCSV</a:t>
            </a:r>
            <a:r>
              <a:rPr lang="en-US" sz="1800" dirty="0"/>
              <a:t> .The folder contains multiple files where ‘accidents.csv’ and ‘vehicles.csv’ are the important files which contains total of 95,757 records.</a:t>
            </a:r>
          </a:p>
          <a:p>
            <a:pPr marL="0" indent="0">
              <a:buNone/>
            </a:pPr>
            <a:r>
              <a:rPr lang="en-US" sz="1800" dirty="0"/>
              <a:t>     </a:t>
            </a:r>
            <a:r>
              <a:rPr lang="en-US" sz="1800" b="0" i="0" u="none" strike="noStrike" dirty="0">
                <a:effectLst/>
                <a:latin typeface="Aptos" panose="020B0004020202020204" pitchFamily="34" charset="0"/>
              </a:rPr>
              <a:t>Website link - </a:t>
            </a:r>
            <a:r>
              <a:rPr lang="en-US" sz="1800" b="0" i="0" u="sng" dirty="0">
                <a:solidFill>
                  <a:srgbClr val="0078D7"/>
                </a:solidFill>
                <a:effectLst/>
                <a:latin typeface="Aptos" panose="020B0004020202020204" pitchFamily="34" charset="0"/>
                <a:hlinkClick r:id="rId4"/>
              </a:rPr>
              <a:t>https://static.nhtsa.gov/nhtsa/downloads/FARS/National/FARS</a:t>
            </a:r>
            <a:endParaRPr lang="en-US" sz="1800" b="0" i="0" u="sng" dirty="0">
              <a:solidFill>
                <a:srgbClr val="0078D7"/>
              </a:solidFill>
              <a:effectLst/>
              <a:latin typeface="Aptos" panose="020B0004020202020204" pitchFamily="34" charset="0"/>
            </a:endParaRPr>
          </a:p>
          <a:p>
            <a:r>
              <a:rPr lang="en-US" sz="1800" dirty="0">
                <a:solidFill>
                  <a:schemeClr val="tx2"/>
                </a:solidFill>
              </a:rPr>
              <a:t>Vehicle-MMY Data  - The streaming API is also collected from the same NHTSA website which provides up to date information about the vehicle manufacturing details such as vehicle model , make and its year . This API </a:t>
            </a:r>
            <a:r>
              <a:rPr lang="en-US" sz="1800" dirty="0"/>
              <a:t>will be beneficial for linking car attributes to accident data.</a:t>
            </a:r>
          </a:p>
          <a:p>
            <a:pPr marL="0" indent="0">
              <a:buNone/>
            </a:pPr>
            <a:r>
              <a:rPr lang="en-US" sz="1800" dirty="0">
                <a:solidFill>
                  <a:schemeClr val="tx2"/>
                </a:solidFill>
              </a:rPr>
              <a:t>      </a:t>
            </a:r>
            <a:r>
              <a:rPr lang="en-US" sz="1800" b="0" i="0" u="none" strike="noStrike" dirty="0">
                <a:effectLst/>
                <a:latin typeface="Aptos" panose="020B0004020202020204" pitchFamily="34" charset="0"/>
              </a:rPr>
              <a:t>Website link - </a:t>
            </a:r>
            <a:r>
              <a:rPr lang="en-US" sz="1800" b="0" i="0" u="sng" dirty="0">
                <a:solidFill>
                  <a:srgbClr val="0078D7"/>
                </a:solidFill>
                <a:effectLst/>
                <a:latin typeface="Aptos" panose="020B0004020202020204" pitchFamily="34" charset="0"/>
                <a:hlinkClick r:id="rId5" tooltip="Original URL:&#10;https://www.nhtsa.gov/nhtsa-datasets-and-apis#ratings&#10;&#10;Click to follow link."/>
              </a:rPr>
              <a:t>https://www.nhtsa.gov/nhtsa-datasets-and-apis#ratings</a:t>
            </a:r>
            <a:endParaRPr lang="en-US" sz="1800" dirty="0">
              <a:solidFill>
                <a:schemeClr val="tx2"/>
              </a:solidFill>
            </a:endParaRPr>
          </a:p>
        </p:txBody>
      </p:sp>
    </p:spTree>
    <p:extLst>
      <p:ext uri="{BB962C8B-B14F-4D97-AF65-F5344CB8AC3E}">
        <p14:creationId xmlns:p14="http://schemas.microsoft.com/office/powerpoint/2010/main" val="3519316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8383-6081-88EF-0381-729B7C171DE4}"/>
              </a:ext>
            </a:extLst>
          </p:cNvPr>
          <p:cNvSpPr>
            <a:spLocks noGrp="1"/>
          </p:cNvSpPr>
          <p:nvPr>
            <p:ph type="title"/>
          </p:nvPr>
        </p:nvSpPr>
        <p:spPr/>
        <p:txBody>
          <a:bodyPr>
            <a:normAutofit/>
          </a:bodyPr>
          <a:lstStyle/>
          <a:p>
            <a:r>
              <a:rPr lang="en-US" sz="4000" dirty="0">
                <a:solidFill>
                  <a:schemeClr val="tx2"/>
                </a:solidFill>
              </a:rPr>
              <a:t>Data Life Cycle For Accident Analysis</a:t>
            </a:r>
            <a:endParaRPr lang="en-US" dirty="0"/>
          </a:p>
        </p:txBody>
      </p:sp>
      <p:sp>
        <p:nvSpPr>
          <p:cNvPr id="4" name="Content Placeholder 3">
            <a:extLst>
              <a:ext uri="{FF2B5EF4-FFF2-40B4-BE49-F238E27FC236}">
                <a16:creationId xmlns:a16="http://schemas.microsoft.com/office/drawing/2014/main" id="{BB3A1D94-9A03-CCD9-C99F-119AA8E92618}"/>
              </a:ext>
            </a:extLst>
          </p:cNvPr>
          <p:cNvSpPr>
            <a:spLocks noGrp="1"/>
          </p:cNvSpPr>
          <p:nvPr>
            <p:ph idx="1"/>
          </p:nvPr>
        </p:nvSpPr>
        <p:spPr>
          <a:xfrm>
            <a:off x="813816" y="1152144"/>
            <a:ext cx="9236037" cy="5096255"/>
          </a:xfrm>
        </p:spPr>
        <p:txBody>
          <a:bodyPr>
            <a:normAutofit fontScale="70000" lnSpcReduction="20000"/>
          </a:bodyPr>
          <a:lstStyle/>
          <a:p>
            <a:pPr marL="0" indent="0">
              <a:buNone/>
            </a:pPr>
            <a:r>
              <a:rPr lang="en-US" sz="4400" dirty="0">
                <a:solidFill>
                  <a:schemeClr val="tx2"/>
                </a:solidFill>
              </a:rPr>
              <a:t>			    </a:t>
            </a:r>
          </a:p>
          <a:p>
            <a:pPr marL="0" indent="0">
              <a:buNone/>
            </a:pPr>
            <a:r>
              <a:rPr lang="en-US" sz="4400" dirty="0">
                <a:solidFill>
                  <a:schemeClr val="tx2"/>
                </a:solidFill>
              </a:rPr>
              <a:t>		          </a:t>
            </a:r>
            <a:r>
              <a:rPr lang="en-US" sz="5100" b="1" dirty="0">
                <a:solidFill>
                  <a:schemeClr val="tx2"/>
                </a:solidFill>
              </a:rPr>
              <a:t>Data Processing – Open Refine</a:t>
            </a:r>
          </a:p>
          <a:p>
            <a:pPr marL="0" indent="0">
              <a:buNone/>
            </a:pPr>
            <a:endParaRPr lang="en-US" sz="2000" dirty="0">
              <a:solidFill>
                <a:schemeClr val="tx2"/>
              </a:solidFill>
            </a:endParaRPr>
          </a:p>
          <a:p>
            <a:pPr marL="0" indent="0">
              <a:buNone/>
            </a:pPr>
            <a:r>
              <a:rPr lang="en-US" sz="2900" dirty="0">
                <a:solidFill>
                  <a:schemeClr val="tx2"/>
                </a:solidFill>
              </a:rPr>
              <a:t>Once the FARS dataset is downloaded,</a:t>
            </a:r>
          </a:p>
          <a:p>
            <a:r>
              <a:rPr lang="en-US" sz="2900" dirty="0">
                <a:solidFill>
                  <a:schemeClr val="tx2"/>
                </a:solidFill>
              </a:rPr>
              <a:t>The FARS dataset needs to be cleaned and processed to </a:t>
            </a:r>
            <a:r>
              <a:rPr lang="en-US" sz="2900" dirty="0"/>
              <a:t>improve analysis by addressing missing values, translating dates forms, and possibly standardizing data related to geography. Open Refine can be used to clean the data.</a:t>
            </a:r>
          </a:p>
          <a:p>
            <a:pPr marL="0" indent="0">
              <a:buNone/>
            </a:pPr>
            <a:r>
              <a:rPr lang="en-US" sz="2900" dirty="0"/>
              <a:t>     The Slide-9 has before and after cleaning dataset in Open Refine</a:t>
            </a:r>
          </a:p>
          <a:p>
            <a:r>
              <a:rPr lang="en-US" sz="2900" dirty="0">
                <a:solidFill>
                  <a:schemeClr val="tx2"/>
                </a:solidFill>
              </a:rPr>
              <a:t>Similarly , for the streaming data , first we need to obtain data from the API . Jupiter can be used to get rightful information from the huge data. Slide-11 has the screenshot on how data is pulled using API.</a:t>
            </a:r>
          </a:p>
        </p:txBody>
      </p:sp>
    </p:spTree>
    <p:extLst>
      <p:ext uri="{BB962C8B-B14F-4D97-AF65-F5344CB8AC3E}">
        <p14:creationId xmlns:p14="http://schemas.microsoft.com/office/powerpoint/2010/main" val="3033992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8383-6081-88EF-0381-729B7C171DE4}"/>
              </a:ext>
            </a:extLst>
          </p:cNvPr>
          <p:cNvSpPr>
            <a:spLocks noGrp="1"/>
          </p:cNvSpPr>
          <p:nvPr>
            <p:ph type="title"/>
          </p:nvPr>
        </p:nvSpPr>
        <p:spPr/>
        <p:txBody>
          <a:bodyPr>
            <a:normAutofit/>
          </a:bodyPr>
          <a:lstStyle/>
          <a:p>
            <a:pPr algn="ctr"/>
            <a:r>
              <a:rPr lang="en-US" sz="2400" b="1" u="sng" dirty="0">
                <a:solidFill>
                  <a:srgbClr val="FF0000"/>
                </a:solidFill>
              </a:rPr>
              <a:t>Open Refine – Before and After changes</a:t>
            </a:r>
            <a:endParaRPr lang="en-US" sz="2400" dirty="0"/>
          </a:p>
        </p:txBody>
      </p:sp>
      <p:sp>
        <p:nvSpPr>
          <p:cNvPr id="9" name="Text Placeholder 8">
            <a:extLst>
              <a:ext uri="{FF2B5EF4-FFF2-40B4-BE49-F238E27FC236}">
                <a16:creationId xmlns:a16="http://schemas.microsoft.com/office/drawing/2014/main" id="{DC749FEC-7040-3E4B-30AE-7EE5DE4F7A6D}"/>
              </a:ext>
            </a:extLst>
          </p:cNvPr>
          <p:cNvSpPr>
            <a:spLocks noGrp="1"/>
          </p:cNvSpPr>
          <p:nvPr>
            <p:ph idx="1"/>
          </p:nvPr>
        </p:nvSpPr>
        <p:spPr>
          <a:xfrm>
            <a:off x="645131" y="1193801"/>
            <a:ext cx="9785801" cy="1400529"/>
          </a:xfrm>
        </p:spPr>
        <p:txBody>
          <a:bodyPr>
            <a:normAutofit fontScale="85000" lnSpcReduction="10000"/>
          </a:bodyPr>
          <a:lstStyle/>
          <a:p>
            <a:pPr>
              <a:lnSpc>
                <a:spcPct val="107000"/>
              </a:lnSpc>
              <a:spcAft>
                <a:spcPts val="800"/>
              </a:spcAft>
            </a:pPr>
            <a:r>
              <a:rPr lang="en-US" sz="1800" dirty="0">
                <a:solidFill>
                  <a:schemeClr val="tx2"/>
                </a:solidFill>
                <a:latin typeface="Times New Roman" panose="02020603050405020304" pitchFamily="18" charset="0"/>
                <a:cs typeface="Times New Roman" panose="02020603050405020304" pitchFamily="18" charset="0"/>
              </a:rPr>
              <a:t>Strings are present in Numerical primary key – Removed all categorical(AP003) that are present in numerical column</a:t>
            </a:r>
          </a:p>
          <a:p>
            <a:pPr>
              <a:lnSpc>
                <a:spcPct val="107000"/>
              </a:lnSpc>
              <a:spcAft>
                <a:spcPts val="800"/>
              </a:spcAft>
            </a:pPr>
            <a:r>
              <a:rPr lang="en-US" sz="1800" dirty="0">
                <a:solidFill>
                  <a:schemeClr val="tx2"/>
                </a:solidFill>
                <a:latin typeface="Times New Roman" panose="02020603050405020304" pitchFamily="18" charset="0"/>
                <a:cs typeface="Times New Roman" panose="02020603050405020304" pitchFamily="18" charset="0"/>
              </a:rPr>
              <a:t>Sorted primary keys (</a:t>
            </a:r>
            <a:r>
              <a:rPr lang="en-US" sz="1800" dirty="0" err="1">
                <a:solidFill>
                  <a:schemeClr val="tx2"/>
                </a:solidFill>
                <a:latin typeface="Times New Roman" panose="02020603050405020304" pitchFamily="18" charset="0"/>
                <a:cs typeface="Times New Roman" panose="02020603050405020304" pitchFamily="18" charset="0"/>
              </a:rPr>
              <a:t>St_Case</a:t>
            </a:r>
            <a:r>
              <a:rPr lang="en-US" sz="1800" dirty="0">
                <a:solidFill>
                  <a:schemeClr val="tx2"/>
                </a:solidFill>
                <a:latin typeface="Times New Roman" panose="02020603050405020304" pitchFamily="18" charset="0"/>
                <a:cs typeface="Times New Roman" panose="02020603050405020304" pitchFamily="18" charset="0"/>
              </a:rPr>
              <a:t>) into ascending order.</a:t>
            </a:r>
          </a:p>
          <a:p>
            <a:pPr>
              <a:lnSpc>
                <a:spcPct val="107000"/>
              </a:lnSpc>
              <a:spcAft>
                <a:spcPts val="800"/>
              </a:spcAft>
            </a:pPr>
            <a:r>
              <a:rPr lang="en-US" sz="1800" dirty="0">
                <a:solidFill>
                  <a:schemeClr val="tx2"/>
                </a:solidFill>
                <a:latin typeface="Times New Roman" panose="02020603050405020304" pitchFamily="18" charset="0"/>
                <a:cs typeface="Times New Roman" panose="02020603050405020304" pitchFamily="18" charset="0"/>
              </a:rPr>
              <a:t>For E.g. : “</a:t>
            </a:r>
            <a:r>
              <a:rPr lang="en-US" sz="1800" dirty="0" err="1">
                <a:solidFill>
                  <a:schemeClr val="tx2"/>
                </a:solidFill>
                <a:latin typeface="Times New Roman" panose="02020603050405020304" pitchFamily="18" charset="0"/>
                <a:cs typeface="Times New Roman" panose="02020603050405020304" pitchFamily="18" charset="0"/>
              </a:rPr>
              <a:t>St_Case</a:t>
            </a:r>
            <a:r>
              <a:rPr lang="en-US" sz="1800" dirty="0">
                <a:solidFill>
                  <a:schemeClr val="tx2"/>
                </a:solidFill>
                <a:latin typeface="Times New Roman" panose="02020603050405020304" pitchFamily="18" charset="0"/>
                <a:cs typeface="Times New Roman" panose="02020603050405020304" pitchFamily="18" charset="0"/>
              </a:rPr>
              <a:t>” column is cleaned accordingly</a:t>
            </a:r>
          </a:p>
          <a:p>
            <a:pPr marL="0" indent="0">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6B64C8B-8394-1494-AF67-D7764DD1A846}"/>
              </a:ext>
            </a:extLst>
          </p:cNvPr>
          <p:cNvPicPr>
            <a:picLocks noChangeAspect="1"/>
          </p:cNvPicPr>
          <p:nvPr/>
        </p:nvPicPr>
        <p:blipFill>
          <a:blip r:embed="rId3"/>
          <a:stretch>
            <a:fillRect/>
          </a:stretch>
        </p:blipFill>
        <p:spPr>
          <a:xfrm>
            <a:off x="7079602" y="2912532"/>
            <a:ext cx="1470239" cy="3492749"/>
          </a:xfrm>
          <a:prstGeom prst="rect">
            <a:avLst/>
          </a:prstGeom>
        </p:spPr>
      </p:pic>
      <p:pic>
        <p:nvPicPr>
          <p:cNvPr id="6" name="Picture 5">
            <a:extLst>
              <a:ext uri="{FF2B5EF4-FFF2-40B4-BE49-F238E27FC236}">
                <a16:creationId xmlns:a16="http://schemas.microsoft.com/office/drawing/2014/main" id="{6F10A133-1E5B-B5D1-364A-F4EEC4156892}"/>
              </a:ext>
            </a:extLst>
          </p:cNvPr>
          <p:cNvPicPr>
            <a:picLocks noChangeAspect="1"/>
          </p:cNvPicPr>
          <p:nvPr/>
        </p:nvPicPr>
        <p:blipFill>
          <a:blip r:embed="rId4"/>
          <a:stretch>
            <a:fillRect/>
          </a:stretch>
        </p:blipFill>
        <p:spPr>
          <a:xfrm>
            <a:off x="9082623" y="2912532"/>
            <a:ext cx="1476920" cy="3492749"/>
          </a:xfrm>
          <a:prstGeom prst="rect">
            <a:avLst/>
          </a:prstGeom>
        </p:spPr>
      </p:pic>
      <p:sp>
        <p:nvSpPr>
          <p:cNvPr id="7" name="TextBox 6">
            <a:extLst>
              <a:ext uri="{FF2B5EF4-FFF2-40B4-BE49-F238E27FC236}">
                <a16:creationId xmlns:a16="http://schemas.microsoft.com/office/drawing/2014/main" id="{6CB3FB5F-5282-6BC4-03E6-751AC4571D59}"/>
              </a:ext>
            </a:extLst>
          </p:cNvPr>
          <p:cNvSpPr txBox="1"/>
          <p:nvPr/>
        </p:nvSpPr>
        <p:spPr>
          <a:xfrm>
            <a:off x="3005667" y="2594331"/>
            <a:ext cx="910827" cy="369332"/>
          </a:xfrm>
          <a:prstGeom prst="rect">
            <a:avLst/>
          </a:prstGeom>
          <a:noFill/>
        </p:spPr>
        <p:txBody>
          <a:bodyPr wrap="none" rtlCol="0">
            <a:spAutoFit/>
          </a:bodyPr>
          <a:lstStyle/>
          <a:p>
            <a:r>
              <a:rPr lang="en-IN" dirty="0"/>
              <a:t>Before</a:t>
            </a:r>
          </a:p>
        </p:txBody>
      </p:sp>
      <p:sp>
        <p:nvSpPr>
          <p:cNvPr id="10" name="TextBox 9">
            <a:extLst>
              <a:ext uri="{FF2B5EF4-FFF2-40B4-BE49-F238E27FC236}">
                <a16:creationId xmlns:a16="http://schemas.microsoft.com/office/drawing/2014/main" id="{331DA39D-9156-0656-4077-2E0060153E34}"/>
              </a:ext>
            </a:extLst>
          </p:cNvPr>
          <p:cNvSpPr txBox="1"/>
          <p:nvPr/>
        </p:nvSpPr>
        <p:spPr>
          <a:xfrm>
            <a:off x="7451480" y="2543200"/>
            <a:ext cx="910827" cy="369332"/>
          </a:xfrm>
          <a:prstGeom prst="rect">
            <a:avLst/>
          </a:prstGeom>
          <a:noFill/>
        </p:spPr>
        <p:txBody>
          <a:bodyPr wrap="none" rtlCol="0">
            <a:spAutoFit/>
          </a:bodyPr>
          <a:lstStyle/>
          <a:p>
            <a:r>
              <a:rPr lang="en-IN" dirty="0"/>
              <a:t>Before</a:t>
            </a:r>
          </a:p>
        </p:txBody>
      </p:sp>
      <p:sp>
        <p:nvSpPr>
          <p:cNvPr id="11" name="TextBox 10">
            <a:extLst>
              <a:ext uri="{FF2B5EF4-FFF2-40B4-BE49-F238E27FC236}">
                <a16:creationId xmlns:a16="http://schemas.microsoft.com/office/drawing/2014/main" id="{849288B1-50BD-ACB9-4B4A-E5E4A6D68F6A}"/>
              </a:ext>
            </a:extLst>
          </p:cNvPr>
          <p:cNvSpPr txBox="1"/>
          <p:nvPr/>
        </p:nvSpPr>
        <p:spPr>
          <a:xfrm>
            <a:off x="9454500" y="2543200"/>
            <a:ext cx="726481" cy="369332"/>
          </a:xfrm>
          <a:prstGeom prst="rect">
            <a:avLst/>
          </a:prstGeom>
          <a:noFill/>
        </p:spPr>
        <p:txBody>
          <a:bodyPr wrap="none" rtlCol="0">
            <a:spAutoFit/>
          </a:bodyPr>
          <a:lstStyle/>
          <a:p>
            <a:r>
              <a:rPr lang="en-IN" dirty="0"/>
              <a:t>After</a:t>
            </a:r>
          </a:p>
        </p:txBody>
      </p:sp>
      <p:pic>
        <p:nvPicPr>
          <p:cNvPr id="4" name="Picture 3">
            <a:extLst>
              <a:ext uri="{FF2B5EF4-FFF2-40B4-BE49-F238E27FC236}">
                <a16:creationId xmlns:a16="http://schemas.microsoft.com/office/drawing/2014/main" id="{630CF01A-2897-AB53-825A-8BC7685A2DBC}"/>
              </a:ext>
            </a:extLst>
          </p:cNvPr>
          <p:cNvPicPr>
            <a:picLocks noChangeAspect="1"/>
          </p:cNvPicPr>
          <p:nvPr/>
        </p:nvPicPr>
        <p:blipFill>
          <a:blip r:embed="rId5"/>
          <a:stretch>
            <a:fillRect/>
          </a:stretch>
        </p:blipFill>
        <p:spPr>
          <a:xfrm>
            <a:off x="645131" y="2963663"/>
            <a:ext cx="5943600" cy="3441618"/>
          </a:xfrm>
          <a:prstGeom prst="rect">
            <a:avLst/>
          </a:prstGeom>
        </p:spPr>
      </p:pic>
      <p:sp>
        <p:nvSpPr>
          <p:cNvPr id="8" name="Rectangle 7">
            <a:extLst>
              <a:ext uri="{FF2B5EF4-FFF2-40B4-BE49-F238E27FC236}">
                <a16:creationId xmlns:a16="http://schemas.microsoft.com/office/drawing/2014/main" id="{6BB9471C-5ECD-7CF8-BB60-5D72FD798438}"/>
              </a:ext>
            </a:extLst>
          </p:cNvPr>
          <p:cNvSpPr/>
          <p:nvPr/>
        </p:nvSpPr>
        <p:spPr>
          <a:xfrm>
            <a:off x="7857067" y="5181600"/>
            <a:ext cx="423333" cy="177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80459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Ion</Template>
  <TotalTime>1587</TotalTime>
  <Words>1594</Words>
  <Application>Microsoft Macintosh PowerPoint</Application>
  <PresentationFormat>Widescreen</PresentationFormat>
  <Paragraphs>103</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Calibri</vt:lpstr>
      <vt:lpstr>Century Gothic</vt:lpstr>
      <vt:lpstr>Times New Roman</vt:lpstr>
      <vt:lpstr>Wingdings</vt:lpstr>
      <vt:lpstr>Wingdings 3</vt:lpstr>
      <vt:lpstr>Ion</vt:lpstr>
      <vt:lpstr>Analyzing Accidents Using NHTSA Data </vt:lpstr>
      <vt:lpstr>Table of contents</vt:lpstr>
      <vt:lpstr>Problem Statement</vt:lpstr>
      <vt:lpstr>Business Understanding</vt:lpstr>
      <vt:lpstr>Introduction</vt:lpstr>
      <vt:lpstr>Data Life Cycle For Accident Analysis</vt:lpstr>
      <vt:lpstr>Data Life Cycle For Accident Analysis</vt:lpstr>
      <vt:lpstr>Data Life Cycle For Accident Analysis</vt:lpstr>
      <vt:lpstr>Open Refine – Before and After changes</vt:lpstr>
      <vt:lpstr>Open Refine – Before and After changes</vt:lpstr>
      <vt:lpstr>Jupiter code to pull data from API - https://api.nhtsa.gov/SafetyRatings </vt:lpstr>
      <vt:lpstr>Data Life Cycle For Accident Analysis</vt:lpstr>
      <vt:lpstr>Data Life Cycle For Accident Analysis</vt:lpstr>
      <vt:lpstr>Final merged dataset</vt:lpstr>
      <vt:lpstr>Data Life Cycle For Accident Analysis</vt:lpstr>
      <vt:lpstr>Data Life Cycle For Accident Analysis</vt:lpstr>
      <vt:lpstr>Data Visualization Number of accidents occurred on days of the week</vt:lpstr>
      <vt:lpstr>Data Visualization Number of accidents that occurred during each 2-hour interval of the day</vt:lpstr>
      <vt:lpstr>Data Visualization Total accidents based on time of the day</vt:lpstr>
      <vt:lpstr>From the analysis and visualizations, it is clear that the fatality rate can be significantly reduced by using vehicles with high safety ratings (4 or 5 stars) for transportation. We have also extracted data on the vehicle makes that are involved in the most accidents and their associated fatality rates. This analysis highlights the importance of considering safety ratings when the public plans to purchase a new vehicle. </vt:lpstr>
      <vt:lpstr>We have conducted a thorough analysis of the NHTSA datasets, uncovering various insights related to vehicle types, accident timing, and severity. Our findings indicate that certain vehicles and types are more frequently linked to severe accidents, with fatalities and incidents occurring more often on weekends, particularly on Saturdays. Additionally, the highest traffic volume is observed between 4 PM and 12 AM, highlighting a strong correlation between accidents and fatality rates. This analysis emphasizes the need for targeted safety measures during high-risk periods such as weekends and rush hours, as well as the necessity to improve vehicle safety standards, which have significantly contributed to the reduction in fatalities. Understanding these trends can inform future safety regulations and enhance public awareness regarding accident prevention and vehicle safety.</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Suzuki Kasami’s Mutual exclusion algorithm in distributed systems</dc:title>
  <dc:creator>wakalioandotch@gmail.com</dc:creator>
  <cp:lastModifiedBy>Dontireddy, Manasa</cp:lastModifiedBy>
  <cp:revision>32</cp:revision>
  <dcterms:created xsi:type="dcterms:W3CDTF">2023-04-09T06:20:39Z</dcterms:created>
  <dcterms:modified xsi:type="dcterms:W3CDTF">2025-01-03T18:49:19Z</dcterms:modified>
</cp:coreProperties>
</file>